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5"/>
  </p:notesMasterIdLst>
  <p:handoutMasterIdLst>
    <p:handoutMasterId r:id="rId46"/>
  </p:handoutMasterIdLst>
  <p:sldIdLst>
    <p:sldId id="256" r:id="rId2"/>
    <p:sldId id="349" r:id="rId3"/>
    <p:sldId id="262" r:id="rId4"/>
    <p:sldId id="353" r:id="rId5"/>
    <p:sldId id="354" r:id="rId6"/>
    <p:sldId id="355" r:id="rId7"/>
    <p:sldId id="352" r:id="rId8"/>
    <p:sldId id="306" r:id="rId9"/>
    <p:sldId id="317" r:id="rId10"/>
    <p:sldId id="344" r:id="rId11"/>
    <p:sldId id="345" r:id="rId12"/>
    <p:sldId id="264" r:id="rId13"/>
    <p:sldId id="350" r:id="rId14"/>
    <p:sldId id="358" r:id="rId15"/>
    <p:sldId id="359" r:id="rId16"/>
    <p:sldId id="265" r:id="rId17"/>
    <p:sldId id="269" r:id="rId18"/>
    <p:sldId id="266" r:id="rId19"/>
    <p:sldId id="313" r:id="rId20"/>
    <p:sldId id="267" r:id="rId21"/>
    <p:sldId id="315" r:id="rId22"/>
    <p:sldId id="333" r:id="rId23"/>
    <p:sldId id="334" r:id="rId24"/>
    <p:sldId id="335" r:id="rId25"/>
    <p:sldId id="346" r:id="rId26"/>
    <p:sldId id="291" r:id="rId27"/>
    <p:sldId id="292" r:id="rId28"/>
    <p:sldId id="296" r:id="rId29"/>
    <p:sldId id="297" r:id="rId30"/>
    <p:sldId id="298" r:id="rId31"/>
    <p:sldId id="337" r:id="rId32"/>
    <p:sldId id="338" r:id="rId33"/>
    <p:sldId id="339" r:id="rId34"/>
    <p:sldId id="340" r:id="rId35"/>
    <p:sldId id="341" r:id="rId36"/>
    <p:sldId id="342" r:id="rId37"/>
    <p:sldId id="321" r:id="rId38"/>
    <p:sldId id="327" r:id="rId39"/>
    <p:sldId id="293" r:id="rId40"/>
    <p:sldId id="351" r:id="rId41"/>
    <p:sldId id="314" r:id="rId42"/>
    <p:sldId id="328" r:id="rId43"/>
    <p:sldId id="329" r:id="rId44"/>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78875" autoAdjust="0"/>
  </p:normalViewPr>
  <p:slideViewPr>
    <p:cSldViewPr snapToGrid="0">
      <p:cViewPr varScale="1">
        <p:scale>
          <a:sx n="62" d="100"/>
          <a:sy n="62" d="100"/>
        </p:scale>
        <p:origin x="1470" y="60"/>
      </p:cViewPr>
      <p:guideLst>
        <p:guide orient="horz" pos="2160"/>
        <p:guide pos="2880"/>
      </p:guideLst>
    </p:cSldViewPr>
  </p:slideViewPr>
  <p:outlineViewPr>
    <p:cViewPr>
      <p:scale>
        <a:sx n="33" d="100"/>
        <a:sy n="33" d="100"/>
      </p:scale>
      <p:origin x="0" y="5184"/>
    </p:cViewPr>
    <p:sldLst>
      <p:sld r:id="rId1" collapse="1"/>
    </p:sldLst>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smtClean="0"/>
              <a:t>CEE 4540: Sustainable Municipal Drinking Water Treatment</a:t>
            </a:r>
          </a:p>
          <a:p>
            <a:r>
              <a:rPr lang="en-US" dirty="0" smtClean="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162871-416D-4AE9-A5A7-214A62341D5B}" type="slidenum">
              <a:rPr lang="en-US" smtClean="0"/>
              <a:pPr/>
              <a:t>13</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smtClean="0">
                <a:solidFill>
                  <a:schemeClr val="tx1"/>
                </a:solidFill>
                <a:effectLst/>
                <a:latin typeface="Arial" charset="0"/>
                <a:ea typeface="+mn-ea"/>
                <a:cs typeface="+mn-cs"/>
              </a:rPr>
              <a:t>David Gold, Alicia Peters, Weier Chen,Lucia Garcia-Iturri Gallego, </a:t>
            </a:r>
            <a:r>
              <a:rPr lang="it-IT" sz="1200" b="1" i="0" u="none" strike="noStrike" kern="1200" dirty="0" smtClean="0">
                <a:solidFill>
                  <a:schemeClr val="tx1"/>
                </a:solidFill>
                <a:effectLst/>
                <a:latin typeface="Arial" charset="0"/>
                <a:ea typeface="+mn-ea"/>
                <a:cs typeface="+mn-cs"/>
              </a:rPr>
              <a:t>Distribution System Contamination Prevention </a:t>
            </a:r>
          </a:p>
          <a:p>
            <a:pPr>
              <a:spcBef>
                <a:spcPts val="0"/>
              </a:spcBef>
              <a:buSzPct val="25000"/>
            </a:pPr>
            <a:r>
              <a:rPr lang="it-IT" sz="1300" dirty="0" smtClean="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smtClean="0">
                <a:solidFill>
                  <a:schemeClr val="tx1"/>
                </a:solidFill>
                <a:effectLst/>
                <a:latin typeface="Arial" charset="0"/>
                <a:ea typeface="+mn-ea"/>
                <a:cs typeface="+mn-cs"/>
              </a:rPr>
              <a:t>David Gold, Alicia Peters, Weier Chen,Lucia Garcia-Iturri Gallego, </a:t>
            </a:r>
            <a:r>
              <a:rPr lang="en-US" sz="1200" b="1" i="0" u="none" strike="noStrike" kern="1200" dirty="0" smtClean="0">
                <a:solidFill>
                  <a:schemeClr val="tx1"/>
                </a:solidFill>
                <a:effectLst/>
                <a:latin typeface="Arial" charset="0"/>
                <a:ea typeface="+mn-ea"/>
                <a:cs typeface="+mn-cs"/>
              </a:rPr>
              <a:t>Distribution System Contamination Prevention </a:t>
            </a:r>
          </a:p>
          <a:p>
            <a:pPr>
              <a:spcBef>
                <a:spcPts val="0"/>
              </a:spcBef>
              <a:buSzPct val="25000"/>
            </a:pPr>
            <a:r>
              <a:rPr lang="en-US" sz="1300" dirty="0" smtClean="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15</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70668-A9E0-4863-8BA5-B953718BB451}" type="slidenum">
              <a:rPr lang="en-US"/>
              <a:pPr/>
              <a:t>16</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A2390-945E-43B5-8331-78A512281605}" type="slidenum">
              <a:rPr lang="en-US"/>
              <a:pPr/>
              <a:t>17</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439B6C-E52E-4EF7-A321-8CDABCB627FE}" type="slidenum">
              <a:rPr lang="en-US"/>
              <a:pPr/>
              <a:t>18</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E1798A-023C-42EC-9651-741505AC828B}" type="slidenum">
              <a:rPr lang="en-US"/>
              <a:pPr/>
              <a:t>19</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731961-A05B-4238-84D9-BE694AB3CD33}" type="slidenum">
              <a:rPr lang="en-US"/>
              <a:pPr/>
              <a:t>20</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and then vote</a:t>
            </a: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“engineers are irrelevant hypothesis”.</a:t>
            </a: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22</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26</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dirty="0" smtClean="0"/>
              <a:t>We have the technology. The problem is weak economies.</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27</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28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29</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30</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smtClean="0"/>
              <a:t>R&amp;D</a:t>
            </a:r>
            <a:r>
              <a:rPr lang="en-US" baseline="0" dirty="0" smtClean="0"/>
              <a:t> is expensive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41D8EC2-A0E9-457F-B1CC-A5C98B015440}" type="slidenum">
              <a:rPr lang="en-US" smtClean="0"/>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was the constraint used to create this design???? Constraints matter! The design you create will strongly reflect the constraints that you used to guide</a:t>
            </a:r>
            <a:r>
              <a:rPr lang="en-US" baseline="0" dirty="0" smtClean="0"/>
              <a:t> </a:t>
            </a:r>
            <a:r>
              <a:rPr lang="en-US" baseline="0" smtClean="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38</a:t>
            </a:fld>
            <a:endParaRPr lang="es-HN" smtClean="0">
              <a:latin typeface="Arial" pitchFamily="34" charset="0"/>
            </a:endParaRPr>
          </a:p>
        </p:txBody>
      </p:sp>
      <p:sp>
        <p:nvSpPr>
          <p:cNvPr id="33795" name="Rectangle 2"/>
          <p:cNvSpPr>
            <a:spLocks noGrp="1" noRot="1" noChangeAspect="1" noChangeArrowheads="1" noTextEdit="1"/>
          </p:cNvSpPr>
          <p:nvPr>
            <p:ph type="sldImg"/>
          </p:nvPr>
        </p:nvSpPr>
        <p:spPr>
          <a:xfrm>
            <a:off x="1258888" y="720725"/>
            <a:ext cx="4800600" cy="3600450"/>
          </a:xfrm>
          <a:ln/>
        </p:spPr>
      </p:sp>
      <p:sp>
        <p:nvSpPr>
          <p:cNvPr id="33796" name="Rectangle 3"/>
          <p:cNvSpPr>
            <a:spLocks noGrp="1" noChangeArrowheads="1"/>
          </p:cNvSpPr>
          <p:nvPr>
            <p:ph type="body" idx="1"/>
          </p:nvPr>
        </p:nvSpPr>
        <p:spPr>
          <a:noFill/>
          <a:ln/>
        </p:spPr>
        <p:txBody>
          <a:bodyPr/>
          <a:lstStyle/>
          <a:p>
            <a:pPr eaLnBrk="1" hangingPunct="1"/>
            <a:r>
              <a:rPr lang="en-US" smtClean="0">
                <a:latin typeface="Arial" pitchFamily="34" charset="0"/>
              </a:rPr>
              <a:t>Ethics of Engineering Experimentation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smtClean="0"/>
              <a:t>From the research lab to new understanding of the physics to the design studio to the construction site to the tap</a:t>
            </a:r>
          </a:p>
          <a:p>
            <a:pPr defTabSz="966612" fontAlgn="auto">
              <a:spcBef>
                <a:spcPts val="0"/>
              </a:spcBef>
              <a:spcAft>
                <a:spcPts val="0"/>
              </a:spcAft>
              <a:defRPr/>
            </a:pPr>
            <a:r>
              <a:rPr lang="en-US" dirty="0" smtClean="0"/>
              <a:t>"research invent design empower"</a:t>
            </a:r>
          </a:p>
          <a:p>
            <a:pPr defTabSz="966612" fontAlgn="auto">
              <a:spcBef>
                <a:spcPts val="0"/>
              </a:spcBef>
              <a:spcAft>
                <a:spcPts val="0"/>
              </a:spcAf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40</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http://www.who.int/mediacentre/factsheets/fs391/en/</a:t>
            </a:r>
          </a:p>
          <a:p>
            <a:r>
              <a:rPr lang="en-US" b="0" dirty="0" smtClean="0"/>
              <a:t>https://www.ircwash.org/blog/third-glass-three-quarters-full?utm_source=Amplify&amp;utm_campaign=5c4000cc1e-Amplify_Aug_2017&amp;utm_medium=email&amp;utm_term=0_d60e6862b4-5c4000cc1e-48437621</a:t>
            </a:r>
            <a:endParaRPr lang="en-US" b="0"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4</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42</a:t>
            </a:fld>
            <a:endParaRPr lang="es-HN" smtClean="0">
              <a:latin typeface="Arial" pitchFamily="34" charset="0"/>
            </a:endParaRPr>
          </a:p>
        </p:txBody>
      </p:sp>
      <p:sp>
        <p:nvSpPr>
          <p:cNvPr id="41987" name="Rectangle 2"/>
          <p:cNvSpPr>
            <a:spLocks noGrp="1" noRot="1" noChangeAspect="1" noChangeArrowheads="1" noTextEdit="1"/>
          </p:cNvSpPr>
          <p:nvPr>
            <p:ph type="sldImg"/>
          </p:nvPr>
        </p:nvSpPr>
        <p:spPr>
          <a:xfrm>
            <a:off x="1258888" y="720725"/>
            <a:ext cx="4800600" cy="3600450"/>
          </a:xfrm>
          <a:ln/>
        </p:spPr>
      </p:sp>
      <p:sp>
        <p:nvSpPr>
          <p:cNvPr id="41988" name="Rectangle 3"/>
          <p:cNvSpPr>
            <a:spLocks noGrp="1" noChangeArrowheads="1"/>
          </p:cNvSpPr>
          <p:nvPr>
            <p:ph type="body" idx="1"/>
          </p:nvPr>
        </p:nvSpPr>
        <p:spPr>
          <a:noFill/>
          <a:ln/>
        </p:spPr>
        <p:txBody>
          <a:bodyPr/>
          <a:lstStyle/>
          <a:p>
            <a:pPr eaLnBrk="1" hangingPunct="1"/>
            <a:endParaRPr lang="es-HN"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http://www.who.int/mediacentre/factsheets/fs391/en/</a:t>
            </a: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5</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http://www.who.int/mediacentre/factsheets/fs391/en/</a:t>
            </a: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8</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US" dirty="0" smtClean="0"/>
              <a:t>http://apps.who.int/gho/data/node.main.46?lang=en</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cases of 1 (small towns</a:t>
            </a:r>
            <a:r>
              <a:rPr lang="en-US" baseline="0" dirty="0" smtClean="0"/>
              <a:t> less than 25,000) and 2 (towns larger than 25,000) in Honduras are the norm. </a:t>
            </a:r>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12</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8/28/2017</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8/28/2017</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8/28/2017</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8/28/2017</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8/28/2017</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8/28/2017</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8/28/2017</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819400" y="228600"/>
            <a:ext cx="6096000" cy="11430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fld id="{00000000-1234-1234-1234-123412341234}" type="slidenum">
              <a:rPr lang="es-HN" sz="1400" b="0" i="0" u="none" strike="noStrike" cap="none">
                <a:solidFill>
                  <a:schemeClr val="dk1"/>
                </a:solidFill>
                <a:latin typeface="Calibri"/>
                <a:ea typeface="Calibri"/>
                <a:cs typeface="Calibri"/>
                <a:sym typeface="Calibri"/>
              </a:rPr>
              <a:t>‹#›</a:t>
            </a:fld>
            <a:endParaRPr lang="es-HN" sz="1400" b="0" i="0" u="none" strike="noStrike" cap="none">
              <a:solidFill>
                <a:schemeClr val="dk1"/>
              </a:solidFill>
              <a:latin typeface="Calibri"/>
              <a:ea typeface="Calibri"/>
              <a:cs typeface="Calibri"/>
              <a:sym typeface="Calibri"/>
            </a:endParaRPr>
          </a:p>
        </p:txBody>
      </p:sp>
      <p:sp>
        <p:nvSpPr>
          <p:cNvPr id="33" name="Shape 33"/>
          <p:cNvSpPr txBox="1">
            <a:spLocks noGrp="1"/>
          </p:cNvSpPr>
          <p:nvPr>
            <p:ph type="body" idx="1"/>
          </p:nvPr>
        </p:nvSpPr>
        <p:spPr>
          <a:xfrm>
            <a:off x="457200" y="1524000"/>
            <a:ext cx="8153399" cy="47244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Noto Symbol"/>
              <a:buChar char="➢"/>
              <a:defRPr/>
            </a:lvl1pPr>
            <a:lvl2pPr marL="742950" lvl="1" indent="-107950" algn="l" rtl="0">
              <a:spcBef>
                <a:spcPts val="560"/>
              </a:spcBef>
              <a:spcAft>
                <a:spcPts val="0"/>
              </a:spcAft>
              <a:buClr>
                <a:schemeClr val="dk1"/>
              </a:buClr>
              <a:buFont typeface="Noto Symbol"/>
              <a:buChar char="➢"/>
              <a:defRPr/>
            </a:lvl2pPr>
            <a:lvl3pPr marL="1143000" lvl="2" indent="-76200" algn="l" rtl="0">
              <a:spcBef>
                <a:spcPts val="480"/>
              </a:spcBef>
              <a:spcAft>
                <a:spcPts val="0"/>
              </a:spcAft>
              <a:buClr>
                <a:schemeClr val="dk1"/>
              </a:buClr>
              <a:buFont typeface="Noto Symbol"/>
              <a:buChar char="➢"/>
              <a:defRPr/>
            </a:lvl3pPr>
            <a:lvl4pPr marL="1600200" lvl="3" indent="-101600" algn="l" rtl="0">
              <a:spcBef>
                <a:spcPts val="400"/>
              </a:spcBef>
              <a:spcAft>
                <a:spcPts val="0"/>
              </a:spcAft>
              <a:buClr>
                <a:schemeClr val="dk1"/>
              </a:buClr>
              <a:buFont typeface="Noto Symbol"/>
              <a:buChar char="➢"/>
              <a:defRPr/>
            </a:lvl4pPr>
            <a:lvl5pPr marL="2057400" lvl="4" indent="-101600" algn="l" rtl="0">
              <a:spcBef>
                <a:spcPts val="400"/>
              </a:spcBef>
              <a:spcAft>
                <a:spcPts val="0"/>
              </a:spcAft>
              <a:buClr>
                <a:schemeClr val="dk1"/>
              </a:buClr>
              <a:buFont typeface="Noto Symbol"/>
              <a:buChar char="➢"/>
              <a:defRPr/>
            </a:lvl5pPr>
            <a:lvl6pPr marL="2514600" lvl="5" indent="-101600" algn="l" rtl="0">
              <a:spcBef>
                <a:spcPts val="400"/>
              </a:spcBef>
              <a:spcAft>
                <a:spcPts val="0"/>
              </a:spcAft>
              <a:buClr>
                <a:schemeClr val="dk1"/>
              </a:buClr>
              <a:buFont typeface="Noto Symbol"/>
              <a:buChar char="➢"/>
              <a:defRPr/>
            </a:lvl6pPr>
            <a:lvl7pPr marL="2971800" lvl="6" indent="-101600" algn="l" rtl="0">
              <a:spcBef>
                <a:spcPts val="400"/>
              </a:spcBef>
              <a:spcAft>
                <a:spcPts val="0"/>
              </a:spcAft>
              <a:buClr>
                <a:schemeClr val="dk1"/>
              </a:buClr>
              <a:buFont typeface="Noto Symbol"/>
              <a:buChar char="➢"/>
              <a:defRPr/>
            </a:lvl7pPr>
            <a:lvl8pPr marL="3429000" lvl="7" indent="-101600" algn="l" rtl="0">
              <a:spcBef>
                <a:spcPts val="400"/>
              </a:spcBef>
              <a:spcAft>
                <a:spcPts val="0"/>
              </a:spcAft>
              <a:buClr>
                <a:schemeClr val="dk1"/>
              </a:buClr>
              <a:buFont typeface="Noto Symbol"/>
              <a:buChar char="➢"/>
              <a:defRPr/>
            </a:lvl8pPr>
            <a:lvl9pPr marL="3886200" lvl="8" indent="-101600" algn="l" rtl="0">
              <a:spcBef>
                <a:spcPts val="400"/>
              </a:spcBef>
              <a:spcAft>
                <a:spcPts val="0"/>
              </a:spcAft>
              <a:buClr>
                <a:schemeClr val="dk1"/>
              </a:buClr>
              <a:buFont typeface="Noto Symbol"/>
              <a:buChar char="➢"/>
              <a:defRPr/>
            </a:lvl9pPr>
          </a:lstStyle>
          <a:p>
            <a:endParaRPr dirty="0"/>
          </a:p>
        </p:txBody>
      </p:sp>
    </p:spTree>
    <p:extLst>
      <p:ext uri="{BB962C8B-B14F-4D97-AF65-F5344CB8AC3E}">
        <p14:creationId xmlns:p14="http://schemas.microsoft.com/office/powerpoint/2010/main" val="4980582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smtClean="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28/08/2017</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3799501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8/28/2017</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Polls/Intro.pptx#-1,9,CentralorPOU"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www.industry.siemens.com/Water/en/markets/p_02.htm" TargetMode="Externa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9.xml"/><Relationship Id="rId7" Type="http://schemas.openxmlformats.org/officeDocument/2006/relationships/image" Target="../media/image44.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6.xml"/><Relationship Id="rId6" Type="http://schemas.openxmlformats.org/officeDocument/2006/relationships/image" Target="../media/image50.wmf"/><Relationship Id="rId11" Type="http://schemas.openxmlformats.org/officeDocument/2006/relationships/image" Target="../media/image54.jpe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neomam.com/blog/author/Dann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Water_supply_and_sanitation_in_Hondura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smtClean="0"/>
              <a:t>Sustainable               Development Goals</a:t>
            </a:r>
            <a:endParaRPr lang="en-US" dirty="0"/>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smtClean="0">
                <a:solidFill>
                  <a:srgbClr val="000000"/>
                </a:solidFill>
                <a:cs typeface="Arial" charset="0"/>
              </a:rPr>
              <a:t>Willingness to Pay ($/month)</a:t>
            </a:r>
            <a:endParaRPr lang="en-US" sz="2000" b="1" dirty="0">
              <a:solidFill>
                <a:srgbClr val="000000"/>
              </a:solidFill>
              <a:cs typeface="Arial" charset="0"/>
            </a:endParaRP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477672" y="228600"/>
            <a:ext cx="7727322" cy="1143000"/>
          </a:xfrm>
        </p:spPr>
        <p:txBody>
          <a:bodyPr/>
          <a:lstStyle/>
          <a:p>
            <a:r>
              <a:rPr lang="en-US" dirty="0" smtClean="0"/>
              <a:t>Value of Service and Willingness to Pay</a:t>
            </a:r>
            <a:endParaRPr lang="en-US" sz="3600" dirty="0"/>
          </a:p>
        </p:txBody>
      </p:sp>
      <p:sp>
        <p:nvSpPr>
          <p:cNvPr id="17411" name="Content Placeholder 2"/>
          <p:cNvSpPr>
            <a:spLocks noGrp="1"/>
          </p:cNvSpPr>
          <p:nvPr>
            <p:ph idx="4294967295"/>
          </p:nvPr>
        </p:nvSpPr>
        <p:spPr>
          <a:xfrm>
            <a:off x="0" y="1396181"/>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a:t>
            </a:r>
            <a:r>
              <a:rPr lang="en-US" sz="2000" dirty="0" smtClean="0">
                <a:solidFill>
                  <a:srgbClr val="000000"/>
                </a:solidFill>
              </a:rPr>
              <a:t>water at the tap</a:t>
            </a:r>
            <a:endParaRPr lang="en-US" sz="2000" dirty="0">
              <a:solidFill>
                <a:srgbClr val="000000"/>
              </a:solidFill>
            </a:endParaRPr>
          </a:p>
          <a:p>
            <a:pPr marL="342900" indent="-342900">
              <a:spcBef>
                <a:spcPct val="50000"/>
              </a:spcBef>
              <a:buFontTx/>
              <a:buAutoNum type="arabicPeriod"/>
            </a:pPr>
            <a:r>
              <a:rPr lang="en-US" sz="2000" dirty="0" smtClean="0">
                <a:solidFill>
                  <a:srgbClr val="000000"/>
                </a:solidFill>
              </a:rPr>
              <a:t>Traditional Mechanized </a:t>
            </a:r>
            <a:r>
              <a:rPr lang="en-US" sz="2000" dirty="0">
                <a:solidFill>
                  <a:srgbClr val="000000"/>
                </a:solidFill>
              </a:rPr>
              <a:t>plant    </a:t>
            </a:r>
          </a:p>
          <a:p>
            <a:pPr marL="342900" indent="-342900">
              <a:spcBef>
                <a:spcPct val="50000"/>
              </a:spcBef>
              <a:buFontTx/>
              <a:buAutoNum type="arabicPeriod"/>
            </a:pPr>
            <a:r>
              <a:rPr lang="en-US" sz="2000" dirty="0" smtClean="0">
                <a:solidFill>
                  <a:srgbClr val="000000"/>
                </a:solidFill>
              </a:rPr>
              <a:t>AguaClara </a:t>
            </a:r>
            <a:r>
              <a:rPr lang="en-US" sz="2000" dirty="0">
                <a:solidFill>
                  <a:srgbClr val="000000"/>
                </a:solidFill>
              </a:rPr>
              <a:t>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smtClean="0">
                  <a:solidFill>
                    <a:srgbClr val="000000"/>
                  </a:solidFill>
                </a:rPr>
                <a:t>3</a:t>
              </a:r>
              <a:endParaRPr lang="en-US" sz="2000" b="1" dirty="0">
                <a:solidFill>
                  <a:srgbClr val="000000"/>
                </a:solidFill>
              </a:endParaRP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715000" cy="1143000"/>
          </a:xfrm>
        </p:spPr>
        <p:txBody>
          <a:bodyPr/>
          <a:lstStyle/>
          <a:p>
            <a:pPr>
              <a:tabLst>
                <a:tab pos="4860925" algn="l"/>
              </a:tabLst>
            </a:pPr>
            <a:r>
              <a:rPr lang="en-US" dirty="0" smtClean="0"/>
              <a:t>Reina Amador Diaz:</a:t>
            </a:r>
            <a:br>
              <a:rPr lang="en-US" dirty="0" smtClean="0"/>
            </a:br>
            <a:r>
              <a:rPr lang="en-US" dirty="0" smtClean="0"/>
              <a:t>Tamara, Honduras</a:t>
            </a:r>
            <a:endParaRPr lang="en-US" dirty="0"/>
          </a:p>
        </p:txBody>
      </p:sp>
      <p:sp>
        <p:nvSpPr>
          <p:cNvPr id="3" name="Content Placeholder 2"/>
          <p:cNvSpPr>
            <a:spLocks noGrp="1"/>
          </p:cNvSpPr>
          <p:nvPr>
            <p:ph idx="1"/>
          </p:nvPr>
        </p:nvSpPr>
        <p:spPr>
          <a:xfrm>
            <a:off x="457200" y="1600200"/>
            <a:ext cx="8382000" cy="4525963"/>
          </a:xfrm>
        </p:spPr>
        <p:txBody>
          <a:bodyPr/>
          <a:lstStyle/>
          <a:p>
            <a:r>
              <a:rPr lang="en-US" sz="2800" dirty="0" smtClean="0"/>
              <a:t>“I used to boil the water for hours and it would still be dirty.” As a cook, Dona Reina saves times by receiving clean water directly into her home. She used to worry about spreading illnesses when she cooked. “Now the water is pure; I know I am serving people healthy, clean food.”</a:t>
            </a:r>
          </a:p>
          <a:p>
            <a:r>
              <a:rPr lang="en-US" sz="2800" dirty="0" smtClean="0"/>
              <a:t>Dona Reina says that the water treatment plant has attracted new residents. “We have cleaner water than the capital!”</a:t>
            </a:r>
          </a:p>
          <a:p>
            <a:endParaRPr lang="en-US" sz="2800" dirty="0"/>
          </a:p>
        </p:txBody>
      </p:sp>
      <p:pic>
        <p:nvPicPr>
          <p:cNvPr id="60419" name="Picture 3"/>
          <p:cNvPicPr>
            <a:picLocks noChangeAspect="1" noChangeArrowheads="1"/>
          </p:cNvPicPr>
          <p:nvPr/>
        </p:nvPicPr>
        <p:blipFill>
          <a:blip r:embed="rId2" cstate="screen"/>
          <a:srcRect/>
          <a:stretch>
            <a:fillRect/>
          </a:stretch>
        </p:blipFill>
        <p:spPr bwMode="auto">
          <a:xfrm>
            <a:off x="1" y="1"/>
            <a:ext cx="2743200" cy="1493568"/>
          </a:xfrm>
          <a:prstGeom prst="rect">
            <a:avLst/>
          </a:prstGeom>
          <a:noFill/>
          <a:ln w="9525">
            <a:noFill/>
            <a:miter lim="800000"/>
            <a:headEnd/>
            <a:tailEnd/>
          </a:ln>
        </p:spPr>
      </p:pic>
      <p:sp>
        <p:nvSpPr>
          <p:cNvPr id="5" name="Action Button: Forward or Next 4">
            <a:hlinkClick r:id="rId3" action="ppaction://hlinksldjump" highlightClick="1"/>
          </p:cNvPr>
          <p:cNvSpPr/>
          <p:nvPr/>
        </p:nvSpPr>
        <p:spPr bwMode="auto">
          <a:xfrm>
            <a:off x="8051800" y="5791200"/>
            <a:ext cx="1092200" cy="1066800"/>
          </a:xfrm>
          <a:prstGeom prst="actionButtonForwardNext">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a:t>
            </a:r>
            <a:r>
              <a:rPr lang="en-US" sz="2400" dirty="0" smtClean="0">
                <a:solidFill>
                  <a:schemeClr val="folHlink"/>
                </a:solidFill>
              </a:rPr>
              <a:t>system – reduce amount of water lost</a:t>
            </a:r>
            <a:endParaRPr lang="en-US" sz="2400" dirty="0">
              <a:solidFill>
                <a:schemeClr val="folHlink"/>
              </a:solidFill>
            </a:endParaRP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r>
              <a:rPr lang="en-US" sz="2400" dirty="0" smtClean="0">
                <a:solidFill>
                  <a:schemeClr val="folHlink"/>
                </a:solidFill>
              </a:rPr>
              <a:t>!</a:t>
            </a:r>
            <a:endParaRPr lang="en-US" sz="2400" dirty="0">
              <a:solidFill>
                <a:schemeClr val="folHlink"/>
              </a:solidFill>
            </a:endParaRP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just acquired a hotel in downtown Delhi, India</a:t>
            </a:r>
            <a:endParaRPr lang="en-US" dirty="0"/>
          </a:p>
        </p:txBody>
      </p:sp>
      <p:sp>
        <p:nvSpPr>
          <p:cNvPr id="3" name="Content Placeholder 2"/>
          <p:cNvSpPr>
            <a:spLocks noGrp="1"/>
          </p:cNvSpPr>
          <p:nvPr>
            <p:ph idx="1"/>
          </p:nvPr>
        </p:nvSpPr>
        <p:spPr/>
        <p:txBody>
          <a:bodyPr/>
          <a:lstStyle/>
          <a:p>
            <a:r>
              <a:rPr lang="en-US" dirty="0" smtClean="0"/>
              <a:t>Electricity is intermittent, what do you do?</a:t>
            </a:r>
          </a:p>
          <a:p>
            <a:r>
              <a:rPr lang="en-US" dirty="0" smtClean="0"/>
              <a:t>Water is intermittent, what do you do?</a:t>
            </a:r>
          </a:p>
          <a:p>
            <a:pPr lvl="1"/>
            <a:r>
              <a:rPr lang="en-US" dirty="0" smtClean="0"/>
              <a:t>How can you get more water?</a:t>
            </a:r>
          </a:p>
          <a:p>
            <a:pPr lvl="2"/>
            <a:r>
              <a:rPr lang="en-US" dirty="0"/>
              <a:t> </a:t>
            </a:r>
            <a:endParaRPr lang="en-US" dirty="0" smtClean="0"/>
          </a:p>
          <a:p>
            <a:pPr lvl="2"/>
            <a:r>
              <a:rPr lang="en-US" dirty="0"/>
              <a:t> </a:t>
            </a:r>
            <a:endParaRPr lang="en-US" dirty="0" smtClean="0"/>
          </a:p>
          <a:p>
            <a:pPr lvl="2"/>
            <a:r>
              <a:rPr lang="en-US" dirty="0"/>
              <a:t> </a:t>
            </a:r>
            <a:endParaRPr lang="en-US" dirty="0" smtClean="0"/>
          </a:p>
          <a:p>
            <a:pPr lvl="1"/>
            <a:r>
              <a:rPr lang="en-US" dirty="0" smtClean="0"/>
              <a:t>How does each affect your water quality?</a:t>
            </a:r>
          </a:p>
          <a:p>
            <a:pPr lvl="1"/>
            <a:endParaRPr lang="en-US" dirty="0" smtClean="0"/>
          </a:p>
          <a:p>
            <a:pPr lvl="1"/>
            <a:endParaRPr lang="en-US" dirty="0" smtClean="0"/>
          </a:p>
        </p:txBody>
      </p:sp>
    </p:spTree>
    <p:extLst>
      <p:ext uri="{BB962C8B-B14F-4D97-AF65-F5344CB8AC3E}">
        <p14:creationId xmlns:p14="http://schemas.microsoft.com/office/powerpoint/2010/main" val="78099662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smtClean="0">
                <a:sym typeface="Calibri"/>
              </a:rPr>
              <a:t>Leaks don’t cause contamination unless the flow is INTO the pipe</a:t>
            </a:r>
            <a:endParaRPr lang="en-US" dirty="0">
              <a:sym typeface="Calibri"/>
            </a:endParaRPr>
          </a:p>
        </p:txBody>
      </p:sp>
      <p:sp>
        <p:nvSpPr>
          <p:cNvPr id="97" name="Shape 97"/>
          <p:cNvSpPr txBox="1">
            <a:spLocks noGrp="1"/>
          </p:cNvSpPr>
          <p:nvPr>
            <p:ph idx="1"/>
          </p:nvPr>
        </p:nvSpPr>
        <p:spPr/>
        <p:txBody>
          <a:bodyPr/>
          <a:lstStyle/>
          <a:p>
            <a:pPr lvl="0"/>
            <a:r>
              <a:rPr lang="en-US" smtClean="0">
                <a:sym typeface="Calibri"/>
              </a:rPr>
              <a:t>Necessary conditions:</a:t>
            </a:r>
          </a:p>
          <a:p>
            <a:pPr lvl="1"/>
            <a:r>
              <a:rPr lang="en-US" smtClean="0">
                <a:sym typeface="Calibri"/>
              </a:rPr>
              <a:t>Saturated contaminated soil</a:t>
            </a:r>
          </a:p>
          <a:p>
            <a:pPr lvl="1"/>
            <a:r>
              <a:rPr lang="en-US" smtClean="0">
                <a:sym typeface="Calibri"/>
              </a:rPr>
              <a:t>Leaky Pipe</a:t>
            </a:r>
          </a:p>
          <a:p>
            <a:pPr lvl="1"/>
            <a:r>
              <a:rPr lang="en-US" smtClean="0">
                <a:sym typeface="Calibri"/>
              </a:rPr>
              <a:t>Pressure outside pipe must </a:t>
            </a:r>
            <a:br>
              <a:rPr lang="en-US" smtClean="0">
                <a:sym typeface="Calibri"/>
              </a:rPr>
            </a:br>
            <a:r>
              <a:rPr lang="en-US" smtClean="0">
                <a:sym typeface="Calibri"/>
              </a:rPr>
              <a:t>exceed pressure inside pipe</a:t>
            </a:r>
          </a:p>
          <a:p>
            <a:pPr lvl="0"/>
            <a:r>
              <a:rPr lang="en-US" smtClean="0">
                <a:sym typeface="Calibri"/>
              </a:rPr>
              <a:t>Potential Causes:</a:t>
            </a:r>
          </a:p>
          <a:p>
            <a:pPr lvl="1"/>
            <a:r>
              <a:rPr lang="en-US" smtClean="0">
                <a:sym typeface="Calibri"/>
              </a:rPr>
              <a:t>Negative pressure transients</a:t>
            </a:r>
          </a:p>
          <a:p>
            <a:pPr lvl="1"/>
            <a:r>
              <a:rPr lang="en-US" smtClean="0">
                <a:sym typeface="Calibri"/>
              </a:rPr>
              <a:t>Booster pumps</a:t>
            </a:r>
            <a:endParaRPr lang="en-US">
              <a:sym typeface="Calibri"/>
            </a:endParaRP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solidFill>
                  <a:schemeClr val="dk2"/>
                </a:solidFill>
                <a:latin typeface="Calibri"/>
                <a:ea typeface="Calibri"/>
                <a:cs typeface="Calibri"/>
                <a:sym typeface="Calibri"/>
              </a:rPr>
              <a:t>Booster pumps that pull water from the distribution system should be banned</a:t>
            </a:r>
            <a:endParaRPr lang="en-US" sz="3600" b="1" dirty="0">
              <a:solidFill>
                <a:schemeClr val="dk2"/>
              </a:solidFill>
              <a:latin typeface="Calibri"/>
              <a:ea typeface="Calibri"/>
              <a:cs typeface="Calibri"/>
              <a:sym typeface="Calibri"/>
            </a:endParaRP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smtClean="0"/>
              <a:t>Pressure Transients</a:t>
            </a:r>
            <a:endParaRPr lang="en-US" u="sng"/>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smtClean="0"/>
              <a:t>Boster Pumps</a:t>
            </a:r>
            <a:endParaRPr lang="en-US" u="sng"/>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28600"/>
            <a:ext cx="6178990" cy="1143000"/>
          </a:xfrm>
        </p:spPr>
        <p:txBody>
          <a:bodyPr/>
          <a:lstStyle/>
          <a:p>
            <a:r>
              <a:rPr lang="en-US" sz="4000" dirty="0"/>
              <a:t>Consequences of Intermittent Supplies</a:t>
            </a:r>
          </a:p>
        </p:txBody>
      </p:sp>
      <p:sp>
        <p:nvSpPr>
          <p:cNvPr id="32771" name="Rectangle 3"/>
          <p:cNvSpPr>
            <a:spLocks noGrp="1" noChangeArrowheads="1"/>
          </p:cNvSpPr>
          <p:nvPr>
            <p:ph idx="1"/>
          </p:nvPr>
        </p:nvSpPr>
        <p:spPr/>
        <p:txBody>
          <a:bodyPr/>
          <a:lstStyle/>
          <a:p>
            <a:r>
              <a:rPr lang="en-US" sz="2800" dirty="0"/>
              <a:t>Intermittent water supply is a significant constraint on the availability of water for hygiene</a:t>
            </a:r>
          </a:p>
          <a:p>
            <a:pPr lvl="1"/>
            <a:r>
              <a:rPr lang="en-US" sz="2400" dirty="0"/>
              <a:t>And personal hygiene is very important!!!</a:t>
            </a:r>
          </a:p>
          <a:p>
            <a:r>
              <a:rPr lang="en-US" sz="2800" dirty="0"/>
              <a:t>Encourages the low-income urban population to turn to alternatives such as water vendors</a:t>
            </a:r>
          </a:p>
          <a:p>
            <a:pPr lvl="1"/>
            <a:r>
              <a:rPr lang="en-US" sz="2400" dirty="0"/>
              <a:t>That are expensive and from dubious sources</a:t>
            </a:r>
          </a:p>
          <a:p>
            <a:r>
              <a:rPr lang="en-US" sz="2800" dirty="0"/>
              <a:t>Point of Use Storage</a:t>
            </a:r>
          </a:p>
          <a:p>
            <a:pPr lvl="1"/>
            <a:r>
              <a:rPr lang="en-US" sz="2400" dirty="0"/>
              <a:t>That </a:t>
            </a:r>
            <a:r>
              <a:rPr lang="en-US" sz="2400" dirty="0" smtClean="0"/>
              <a:t>may create risk </a:t>
            </a:r>
            <a:r>
              <a:rPr lang="en-US" sz="2400" dirty="0"/>
              <a:t>of contamination</a:t>
            </a:r>
          </a:p>
          <a:p>
            <a:r>
              <a:rPr lang="en-US" sz="2800" dirty="0"/>
              <a:t>Risks of distribution system contamination</a:t>
            </a:r>
          </a:p>
        </p:txBody>
      </p:sp>
      <p:pic>
        <p:nvPicPr>
          <p:cNvPr id="4" name="Picture 9" descr="water truck"/>
          <p:cNvPicPr>
            <a:picLocks noChangeAspect="1" noChangeArrowheads="1"/>
          </p:cNvPicPr>
          <p:nvPr/>
        </p:nvPicPr>
        <p:blipFill>
          <a:blip r:embed="rId3" cstate="print"/>
          <a:srcRect r="42134" b="48245"/>
          <a:stretch>
            <a:fillRect/>
          </a:stretch>
        </p:blipFill>
        <p:spPr bwMode="auto">
          <a:xfrm>
            <a:off x="6701396" y="0"/>
            <a:ext cx="2442604" cy="1638300"/>
          </a:xfrm>
          <a:prstGeom prst="rect">
            <a:avLst/>
          </a:prstGeom>
          <a:noFill/>
        </p:spPr>
      </p:pic>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mtClean="0"/>
              <a:t>Consequences of Intermittent Supplies</a:t>
            </a:r>
            <a:endParaRPr lang="en-US"/>
          </a:p>
        </p:txBody>
      </p:sp>
      <p:sp>
        <p:nvSpPr>
          <p:cNvPr id="39939" name="Rectangle 3"/>
          <p:cNvSpPr>
            <a:spLocks noGrp="1" noChangeArrowheads="1"/>
          </p:cNvSpPr>
          <p:nvPr>
            <p:ph idx="1"/>
          </p:nvPr>
        </p:nvSpPr>
        <p:spPr/>
        <p:txBody>
          <a:bodyPr/>
          <a:lstStyle/>
          <a:p>
            <a:r>
              <a:rPr lang="en-US" sz="2800" dirty="0" smtClean="0"/>
              <a:t>Contamination may also occur by intrusion of contaminated water into the pipelines through faulty joints, cracks, etc. </a:t>
            </a:r>
          </a:p>
          <a:p>
            <a:r>
              <a:rPr lang="en-US" sz="2800" dirty="0" smtClean="0"/>
              <a:t>Opportunity for contamination by siphoning</a:t>
            </a:r>
          </a:p>
          <a:p>
            <a:r>
              <a:rPr lang="en-US" sz="2800" dirty="0" smtClean="0"/>
              <a:t>Loss of chlorine residual in stagnant water</a:t>
            </a:r>
          </a:p>
          <a:p>
            <a:r>
              <a:rPr lang="en-US" sz="2800" dirty="0" smtClean="0"/>
              <a:t>The pipelines are subject to additional stress caused by transient flows (water hammer), affecting the durability of the system and weakening pipes and joints (more leaks…)</a:t>
            </a:r>
          </a:p>
          <a:p>
            <a:r>
              <a:rPr lang="en-US" sz="2800" dirty="0" smtClean="0"/>
              <a:t>Water waste increases</a:t>
            </a:r>
          </a:p>
          <a:p>
            <a:r>
              <a:rPr lang="en-US" sz="2800" dirty="0" smtClean="0"/>
              <a:t>Complaints about metering air (if there are meters)</a:t>
            </a:r>
          </a:p>
          <a:p>
            <a:endParaRPr lang="en-US" sz="28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smtClean="0"/>
              <a:t>Point of Use (or distributed) Storage</a:t>
            </a:r>
            <a:endParaRPr lang="en-US" dirty="0"/>
          </a:p>
        </p:txBody>
      </p:sp>
      <p:sp>
        <p:nvSpPr>
          <p:cNvPr id="34819" name="Rectangle 3"/>
          <p:cNvSpPr>
            <a:spLocks noGrp="1" noChangeArrowheads="1"/>
          </p:cNvSpPr>
          <p:nvPr>
            <p:ph idx="1"/>
          </p:nvPr>
        </p:nvSpPr>
        <p:spPr>
          <a:xfrm>
            <a:off x="457199" y="1600200"/>
            <a:ext cx="6209819" cy="4525963"/>
          </a:xfrm>
        </p:spPr>
        <p:txBody>
          <a:bodyPr/>
          <a:lstStyle/>
          <a:p>
            <a:r>
              <a:rPr lang="en-US" sz="2800" dirty="0" smtClean="0"/>
              <a:t>When there is frequent intermittence in the water distribution system, the consumers commonly build or buy domestic storage tanks </a:t>
            </a:r>
          </a:p>
          <a:p>
            <a:r>
              <a:rPr lang="en-US" sz="2800" dirty="0" smtClean="0"/>
              <a:t>Although these devices help to reduce hourly peaks in demand and mask short-term interruptions for users, they are often neither properly protected nor regularly cleaned and disinfected</a:t>
            </a:r>
          </a:p>
          <a:p>
            <a:r>
              <a:rPr lang="en-US" sz="2800" dirty="0" smtClean="0"/>
              <a:t>But they might be a very good idea! </a:t>
            </a:r>
            <a:endParaRPr lang="en-US" sz="2800" dirty="0"/>
          </a:p>
        </p:txBody>
      </p:sp>
      <p:pic>
        <p:nvPicPr>
          <p:cNvPr id="4" name="Picture 5"/>
          <p:cNvPicPr>
            <a:picLocks noChangeAspect="1" noChangeArrowheads="1"/>
          </p:cNvPicPr>
          <p:nvPr/>
        </p:nvPicPr>
        <p:blipFill>
          <a:blip r:embed="rId3" cstate="print"/>
          <a:srcRect/>
          <a:stretch>
            <a:fillRect/>
          </a:stretch>
        </p:blipFill>
        <p:spPr bwMode="auto">
          <a:xfrm>
            <a:off x="6611815" y="1790377"/>
            <a:ext cx="2532185" cy="2990389"/>
          </a:xfrm>
          <a:prstGeom prst="rect">
            <a:avLst/>
          </a:prstGeom>
          <a:noFill/>
          <a:ln w="9525">
            <a:noFill/>
            <a:miter lim="800000"/>
            <a:headEnd/>
            <a:tailEnd/>
          </a:ln>
          <a:effectLst/>
        </p:spPr>
      </p:pic>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Water Storage Tanks</a:t>
            </a:r>
          </a:p>
        </p:txBody>
      </p:sp>
      <p:pic>
        <p:nvPicPr>
          <p:cNvPr id="68613" name="Picture 5" descr="villa olimpica 2"/>
          <p:cNvPicPr>
            <a:picLocks noChangeAspect="1" noChangeArrowheads="1"/>
          </p:cNvPicPr>
          <p:nvPr/>
        </p:nvPicPr>
        <p:blipFill>
          <a:blip r:embed="rId3" cstate="print"/>
          <a:srcRect/>
          <a:stretch>
            <a:fillRect/>
          </a:stretch>
        </p:blipFill>
        <p:spPr bwMode="auto">
          <a:xfrm>
            <a:off x="0" y="2755900"/>
            <a:ext cx="9144000" cy="4102100"/>
          </a:xfrm>
          <a:prstGeom prst="rect">
            <a:avLst/>
          </a:prstGeom>
          <a:noFill/>
        </p:spPr>
      </p:pic>
      <p:sp>
        <p:nvSpPr>
          <p:cNvPr id="68614" name="Rectangle 6"/>
          <p:cNvSpPr>
            <a:spLocks noChangeArrowheads="1"/>
          </p:cNvSpPr>
          <p:nvPr/>
        </p:nvSpPr>
        <p:spPr bwMode="auto">
          <a:xfrm>
            <a:off x="6259513" y="6400800"/>
            <a:ext cx="2884487" cy="457200"/>
          </a:xfrm>
          <a:prstGeom prst="rect">
            <a:avLst/>
          </a:prstGeom>
          <a:noFill/>
          <a:ln w="12700">
            <a:noFill/>
            <a:miter lim="800000"/>
            <a:headEnd type="none" w="lg" len="med"/>
            <a:tailEnd type="none" w="lg" len="med"/>
          </a:ln>
          <a:effectLst/>
        </p:spPr>
        <p:txBody>
          <a:bodyPr wrap="none">
            <a:spAutoFit/>
          </a:bodyPr>
          <a:lstStyle/>
          <a:p>
            <a:r>
              <a:rPr lang="en-US" sz="2400"/>
              <a:t>Photo by Chris Boone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Logistics</a:t>
            </a:r>
            <a:endParaRPr lang="en-US" dirty="0"/>
          </a:p>
        </p:txBody>
      </p:sp>
      <p:sp>
        <p:nvSpPr>
          <p:cNvPr id="3" name="Content Placeholder 2"/>
          <p:cNvSpPr>
            <a:spLocks noGrp="1"/>
          </p:cNvSpPr>
          <p:nvPr>
            <p:ph idx="1"/>
          </p:nvPr>
        </p:nvSpPr>
        <p:spPr/>
        <p:txBody>
          <a:bodyPr/>
          <a:lstStyle/>
          <a:p>
            <a:r>
              <a:rPr lang="en-US" dirty="0" smtClean="0"/>
              <a:t>Field trip date</a:t>
            </a:r>
          </a:p>
          <a:p>
            <a:r>
              <a:rPr lang="en-US" dirty="0" smtClean="0"/>
              <a:t>Course notes – recommend printing PDF starting with Flow Control and Measurement</a:t>
            </a:r>
          </a:p>
        </p:txBody>
      </p:sp>
    </p:spTree>
    <p:extLst>
      <p:ext uri="{BB962C8B-B14F-4D97-AF65-F5344CB8AC3E}">
        <p14:creationId xmlns:p14="http://schemas.microsoft.com/office/powerpoint/2010/main" val="347777646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Eliminating Intermittency</a:t>
            </a:r>
          </a:p>
        </p:txBody>
      </p:sp>
      <p:sp>
        <p:nvSpPr>
          <p:cNvPr id="36867" name="Rectangle 3"/>
          <p:cNvSpPr>
            <a:spLocks noGrp="1" noChangeArrowheads="1"/>
          </p:cNvSpPr>
          <p:nvPr>
            <p:ph idx="1"/>
          </p:nvPr>
        </p:nvSpPr>
        <p:spPr>
          <a:xfrm>
            <a:off x="457199" y="1600200"/>
            <a:ext cx="8386549" cy="4525963"/>
          </a:xfrm>
        </p:spPr>
        <p:txBody>
          <a:bodyPr/>
          <a:lstStyle/>
          <a:p>
            <a:pPr>
              <a:lnSpc>
                <a:spcPct val="90000"/>
              </a:lnSpc>
            </a:pPr>
            <a:r>
              <a:rPr lang="en-US" dirty="0"/>
              <a:t>Reduce demand – </a:t>
            </a:r>
            <a:r>
              <a:rPr lang="en-US" dirty="0" smtClean="0"/>
              <a:t>metering</a:t>
            </a:r>
          </a:p>
          <a:p>
            <a:pPr lvl="1">
              <a:lnSpc>
                <a:spcPct val="90000"/>
              </a:lnSpc>
            </a:pPr>
            <a:r>
              <a:rPr lang="en-US" dirty="0" smtClean="0"/>
              <a:t>Meters are expensive or (cheaper and unreliable)</a:t>
            </a:r>
            <a:endParaRPr lang="en-US" dirty="0"/>
          </a:p>
          <a:p>
            <a:pPr>
              <a:lnSpc>
                <a:spcPct val="90000"/>
              </a:lnSpc>
            </a:pPr>
            <a:r>
              <a:rPr lang="en-US" dirty="0"/>
              <a:t>Eliminate leaks</a:t>
            </a:r>
          </a:p>
          <a:p>
            <a:pPr>
              <a:lnSpc>
                <a:spcPct val="90000"/>
              </a:lnSpc>
            </a:pPr>
            <a:r>
              <a:rPr lang="en-US" dirty="0"/>
              <a:t>Reducing intermittency is a significant engineering and societal challenge</a:t>
            </a:r>
          </a:p>
          <a:p>
            <a:pPr>
              <a:lnSpc>
                <a:spcPct val="90000"/>
              </a:lnSpc>
            </a:pPr>
            <a:r>
              <a:rPr lang="en-US" dirty="0"/>
              <a:t>We need engineers and social scientists to work together and come up with techniques to improve distribution system performance when the water supply is </a:t>
            </a:r>
            <a:r>
              <a:rPr lang="en-US" dirty="0" smtClean="0"/>
              <a:t>limited</a:t>
            </a:r>
          </a:p>
          <a:p>
            <a:pPr>
              <a:lnSpc>
                <a:spcPct val="90000"/>
              </a:lnSpc>
            </a:pPr>
            <a:r>
              <a:rPr lang="en-US" dirty="0" smtClean="0"/>
              <a:t>Community size may influence the solution</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Point of Use (POU) Treatment Option</a:t>
            </a:r>
            <a:endParaRPr lang="en-US" dirty="0"/>
          </a:p>
        </p:txBody>
      </p:sp>
      <p:sp>
        <p:nvSpPr>
          <p:cNvPr id="3" name="Content Placeholder 2"/>
          <p:cNvSpPr>
            <a:spLocks noGrp="1"/>
          </p:cNvSpPr>
          <p:nvPr>
            <p:ph idx="1"/>
          </p:nvPr>
        </p:nvSpPr>
        <p:spPr/>
        <p:txBody>
          <a:bodyPr/>
          <a:lstStyle/>
          <a:p>
            <a:r>
              <a:rPr lang="en-US" dirty="0" smtClean="0"/>
              <a:t>A Hypothesis – Given that </a:t>
            </a:r>
          </a:p>
          <a:p>
            <a:pPr lvl="1"/>
            <a:r>
              <a:rPr lang="en-US" dirty="0" smtClean="0"/>
              <a:t>centralized water supply systems always have leaks</a:t>
            </a:r>
          </a:p>
          <a:p>
            <a:pPr lvl="1"/>
            <a:r>
              <a:rPr lang="en-US" dirty="0" smtClean="0"/>
              <a:t>intermittency is common when water is in short supply</a:t>
            </a:r>
          </a:p>
          <a:p>
            <a:pPr lvl="1"/>
            <a:r>
              <a:rPr lang="en-US" dirty="0" smtClean="0"/>
              <a:t>contaminated water can flow into the supply pipes when they aren’t pressurized</a:t>
            </a:r>
          </a:p>
          <a:p>
            <a:pPr lvl="1"/>
            <a:r>
              <a:rPr lang="en-US" dirty="0" smtClean="0"/>
              <a:t>Centralized systems often fail to meet standards</a:t>
            </a:r>
          </a:p>
          <a:p>
            <a:r>
              <a:rPr lang="en-US" dirty="0" smtClean="0"/>
              <a:t>Household level (Point of Use) is the best option for drinking water treatment</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0" y="4907666"/>
            <a:ext cx="1041871" cy="688694"/>
          </a:xfrm>
          <a:prstGeom prst="rect">
            <a:avLst/>
          </a:prstGeom>
          <a:noFill/>
          <a:ln w="9525">
            <a:noFill/>
            <a:miter lim="800000"/>
            <a:headEnd/>
            <a:tailEnd/>
          </a:ln>
          <a:effectLst/>
        </p:spPr>
      </p:pic>
      <p:pic>
        <p:nvPicPr>
          <p:cNvPr id="5" name="Picture 2">
            <a:hlinkClick r:id="rId4" action="ppaction://hlinkpres?slideindex=9&amp;slidetitle=CentralorPOU"/>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0404" y="5461819"/>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Technology isn’t the problem</a:t>
            </a:r>
            <a:endParaRPr lang="en-US" dirty="0"/>
          </a:p>
        </p:txBody>
      </p:sp>
      <p:sp>
        <p:nvSpPr>
          <p:cNvPr id="3" name="Content Placeholder 2"/>
          <p:cNvSpPr>
            <a:spLocks noGrp="1"/>
          </p:cNvSpPr>
          <p:nvPr>
            <p:ph idx="1"/>
          </p:nvPr>
        </p:nvSpPr>
        <p:spPr>
          <a:xfrm>
            <a:off x="457200" y="1600200"/>
            <a:ext cx="6459648" cy="4525963"/>
          </a:xfrm>
        </p:spPr>
        <p:txBody>
          <a:bodyPr/>
          <a:lstStyle/>
          <a:p>
            <a:r>
              <a:rPr lang="en-US" dirty="0" smtClean="0"/>
              <a:t>Former World Health Organization Director-General: Dr </a:t>
            </a:r>
            <a:r>
              <a:rPr lang="en-US" dirty="0" err="1" smtClean="0"/>
              <a:t>Gro</a:t>
            </a:r>
            <a:r>
              <a:rPr lang="en-US" dirty="0" smtClean="0"/>
              <a:t> Harlem </a:t>
            </a:r>
            <a:r>
              <a:rPr lang="en-US" dirty="0" err="1" smtClean="0"/>
              <a:t>Brundtland</a:t>
            </a:r>
            <a:r>
              <a:rPr lang="en-US" smtClean="0"/>
              <a:t> speech at Cornell University in 2005</a:t>
            </a:r>
            <a:endParaRPr lang="en-US" dirty="0" smtClean="0"/>
          </a:p>
          <a:p>
            <a:r>
              <a:rPr lang="en-US" dirty="0" smtClean="0"/>
              <a:t>Loosely paraphrasing…</a:t>
            </a:r>
          </a:p>
          <a:p>
            <a:r>
              <a:rPr lang="en-US" dirty="0" smtClean="0"/>
              <a:t>We have the technology to solve the world’s problems – what is missing is education, institutional capacity, and political will</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smtClean="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smtClean="0"/>
              <a:t>Policy, Education, Institutions </a:t>
            </a:r>
            <a:endParaRPr lang="en-US" sz="4800" dirty="0"/>
          </a:p>
        </p:txBody>
      </p:sp>
      <p:sp>
        <p:nvSpPr>
          <p:cNvPr id="6" name="Rectangle 5"/>
          <p:cNvSpPr/>
          <p:nvPr/>
        </p:nvSpPr>
        <p:spPr>
          <a:xfrm>
            <a:off x="2514600" y="5791200"/>
            <a:ext cx="3782510" cy="830997"/>
          </a:xfrm>
          <a:prstGeom prst="rect">
            <a:avLst/>
          </a:prstGeom>
        </p:spPr>
        <p:txBody>
          <a:bodyPr wrap="none">
            <a:spAutoFit/>
          </a:bodyPr>
          <a:lstStyle/>
          <a:p>
            <a:r>
              <a:rPr lang="en-US" sz="4800" dirty="0" smtClean="0"/>
              <a:t>Technologies</a:t>
            </a:r>
            <a:endParaRPr lang="en-US" sz="4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smtClean="0"/>
              <a:t>Policy, Education, Institutions  or  Engineering </a:t>
            </a:r>
            <a:endParaRPr lang="en-US" dirty="0"/>
          </a:p>
        </p:txBody>
      </p:sp>
      <p:sp>
        <p:nvSpPr>
          <p:cNvPr id="3" name="Content Placeholder 2"/>
          <p:cNvSpPr>
            <a:spLocks noGrp="1"/>
          </p:cNvSpPr>
          <p:nvPr>
            <p:ph idx="1"/>
          </p:nvPr>
        </p:nvSpPr>
        <p:spPr/>
        <p:txBody>
          <a:bodyPr/>
          <a:lstStyle/>
          <a:p>
            <a:r>
              <a:rPr lang="en-US" smtClean="0"/>
              <a:t>You can sometimes compensate for poor engineering by providing more inputs</a:t>
            </a:r>
          </a:p>
          <a:p>
            <a:pPr lvl="1"/>
            <a:r>
              <a:rPr lang="en-US" smtClean="0"/>
              <a:t>Energy – fossil fuels</a:t>
            </a:r>
          </a:p>
          <a:p>
            <a:pPr lvl="1"/>
            <a:r>
              <a:rPr lang="en-US" smtClean="0"/>
              <a:t>Education</a:t>
            </a:r>
          </a:p>
          <a:p>
            <a:pPr lvl="1"/>
            <a:r>
              <a:rPr lang="en-US" smtClean="0"/>
              <a:t>Money</a:t>
            </a:r>
          </a:p>
          <a:p>
            <a:pPr lvl="1"/>
            <a:r>
              <a:rPr lang="en-US" smtClean="0"/>
              <a:t>Management</a:t>
            </a:r>
          </a:p>
          <a:p>
            <a:pPr lvl="1"/>
            <a:r>
              <a:rPr lang="en-US" smtClean="0"/>
              <a:t>Labor</a:t>
            </a:r>
          </a:p>
          <a:p>
            <a:r>
              <a:rPr lang="en-US" smtClean="0"/>
              <a:t>You can sometimes reduce this burden on society by improving the technologies</a:t>
            </a:r>
          </a:p>
          <a:p>
            <a:r>
              <a:rPr lang="en-US" smtClean="0"/>
              <a:t>These factors are multipliers!!!!</a:t>
            </a:r>
            <a:endParaRPr lang="en-US" dirty="0" smtClean="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smtClean="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Multipliers</a:t>
            </a:r>
            <a:endParaRPr lang="en-US" dirty="0"/>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smtClean="0">
                <a:latin typeface="+mn-lt"/>
              </a:rPr>
              <a:t>1x1x</a:t>
            </a:r>
            <a:r>
              <a:rPr lang="en-US" sz="9600" dirty="0" smtClean="0">
                <a:solidFill>
                  <a:srgbClr val="008000"/>
                </a:solidFill>
                <a:latin typeface="+mn-lt"/>
              </a:rPr>
              <a:t>1</a:t>
            </a:r>
            <a:r>
              <a:rPr lang="en-US" sz="9600" dirty="0" smtClean="0">
                <a:latin typeface="+mn-lt"/>
              </a:rPr>
              <a:t>x1x1x</a:t>
            </a:r>
            <a:r>
              <a:rPr lang="en-US" sz="9600" dirty="0" smtClean="0">
                <a:solidFill>
                  <a:schemeClr val="accent1"/>
                </a:solidFill>
                <a:latin typeface="+mn-lt"/>
              </a:rPr>
              <a:t>0</a:t>
            </a:r>
            <a:r>
              <a:rPr lang="en-US" sz="9600" dirty="0" smtClean="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smtClean="0"/>
              <a:t>Energy x Education x </a:t>
            </a:r>
            <a:r>
              <a:rPr lang="en-US" sz="2000" dirty="0" smtClean="0">
                <a:solidFill>
                  <a:srgbClr val="008000"/>
                </a:solidFill>
              </a:rPr>
              <a:t>Money</a:t>
            </a:r>
            <a:r>
              <a:rPr lang="en-US" sz="2000" dirty="0" smtClean="0"/>
              <a:t> x Governance x Labor x </a:t>
            </a:r>
            <a:r>
              <a:rPr lang="en-US" sz="2000" dirty="0" smtClean="0">
                <a:solidFill>
                  <a:schemeClr val="accent1"/>
                </a:solidFill>
              </a:rPr>
              <a:t>Technology</a:t>
            </a:r>
            <a:r>
              <a:rPr lang="en-US" sz="2000" dirty="0" smtClean="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smtClean="0">
                <a:latin typeface="+mn-lt"/>
              </a:rPr>
              <a:t>1x1x</a:t>
            </a:r>
            <a:r>
              <a:rPr lang="en-US" sz="9600" dirty="0" smtClean="0">
                <a:solidFill>
                  <a:srgbClr val="008000"/>
                </a:solidFill>
                <a:latin typeface="+mn-lt"/>
              </a:rPr>
              <a:t>½</a:t>
            </a:r>
            <a:r>
              <a:rPr lang="en-US" sz="9600" dirty="0" smtClean="0">
                <a:latin typeface="+mn-lt"/>
              </a:rPr>
              <a:t>x1x1x</a:t>
            </a:r>
            <a:r>
              <a:rPr lang="en-US" sz="9600" dirty="0" smtClean="0">
                <a:solidFill>
                  <a:schemeClr val="accent1"/>
                </a:solidFill>
                <a:latin typeface="+mn-lt"/>
              </a:rPr>
              <a:t>2</a:t>
            </a:r>
            <a:r>
              <a:rPr lang="en-US" sz="9600" dirty="0" smtClean="0">
                <a:latin typeface="+mn-lt"/>
              </a:rPr>
              <a:t>=1</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95263" y="304800"/>
            <a:ext cx="8636000" cy="1143000"/>
          </a:xfrm>
        </p:spPr>
        <p:txBody>
          <a:bodyPr/>
          <a:lstStyle/>
          <a:p>
            <a:r>
              <a:rPr lang="en-US" sz="2400" dirty="0"/>
              <a:t>Suppose distillation </a:t>
            </a:r>
            <a:r>
              <a:rPr lang="en-US" sz="2400" dirty="0" smtClean="0"/>
              <a:t>were </a:t>
            </a:r>
            <a:r>
              <a:rPr lang="en-US" sz="2400" dirty="0"/>
              <a:t>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214973"/>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p>
          <a:p>
            <a:pPr>
              <a:lnSpc>
                <a:spcPct val="90000"/>
              </a:lnSpc>
            </a:pPr>
            <a:r>
              <a:rPr lang="en-US" sz="2800" dirty="0"/>
              <a:t>Individual cities can’t afford to hire consulting firms to conduct research to develop better technologies</a:t>
            </a:r>
          </a:p>
          <a:p>
            <a:pPr>
              <a:lnSpc>
                <a:spcPct val="90000"/>
              </a:lnSpc>
            </a:pPr>
            <a:r>
              <a:rPr lang="en-US" sz="2800" dirty="0"/>
              <a:t>Each city chooses conservative existing designs</a:t>
            </a:r>
          </a:p>
          <a:p>
            <a:pPr>
              <a:lnSpc>
                <a:spcPct val="90000"/>
              </a:lnSpc>
            </a:pPr>
            <a:r>
              <a:rPr lang="en-US" sz="2800" dirty="0"/>
              <a:t>The same is true for countries in the Global South (they can’t afford the R&amp;D to develop better technologies)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a:t>Why are cell phones continually getting cheaper and better?</a:t>
            </a:r>
          </a:p>
          <a:p>
            <a:r>
              <a:rPr lang="en-US"/>
              <a:t>Why is conventional water treatment not enjoying a similar optimization?</a:t>
            </a:r>
          </a:p>
          <a:p>
            <a:pPr lvl="1"/>
            <a:r>
              <a:rPr lang="en-US"/>
              <a:t>Vendors, Consultants, Municipalities</a:t>
            </a:r>
          </a:p>
          <a:p>
            <a:pPr lvl="1"/>
            <a:r>
              <a:rPr lang="en-US"/>
              <a:t>What does each entity strive to obtain?</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17807" name="Object 47"/>
          <p:cNvGraphicFramePr>
            <a:graphicFrameLocks noChangeAspect="1"/>
          </p:cNvGraphicFramePr>
          <p:nvPr/>
        </p:nvGraphicFramePr>
        <p:xfrm>
          <a:off x="6203950" y="2652713"/>
          <a:ext cx="2654300" cy="711200"/>
        </p:xfrm>
        <a:graphic>
          <a:graphicData uri="http://schemas.openxmlformats.org/presentationml/2006/ole">
            <mc:AlternateContent xmlns:mc="http://schemas.openxmlformats.org/markup-compatibility/2006">
              <mc:Choice xmlns:v="urn:schemas-microsoft-com:vml" Requires="v">
                <p:oleObj spid="_x0000_s117849" name="Equation" r:id="rId4" imgW="2654280" imgH="711000" progId="Equation.DSMT4">
                  <p:embed/>
                </p:oleObj>
              </mc:Choice>
              <mc:Fallback>
                <p:oleObj name="Equation" r:id="rId4" imgW="2654280" imgH="711000" progId="Equation.DSMT4">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50" y="2652713"/>
                        <a:ext cx="265430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6"/>
              </a:rPr>
              <a:t>http://www.industry.siemens.com/Water/en/markets/p_02.htm</a:t>
            </a:r>
            <a:r>
              <a:rPr lang="en-US"/>
              <a:t> </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a:t>Outline</a:t>
            </a:r>
          </a:p>
        </p:txBody>
      </p:sp>
      <p:sp>
        <p:nvSpPr>
          <p:cNvPr id="26629" name="Rectangle 5"/>
          <p:cNvSpPr>
            <a:spLocks noGrp="1" noChangeArrowheads="1"/>
          </p:cNvSpPr>
          <p:nvPr>
            <p:ph idx="1"/>
          </p:nvPr>
        </p:nvSpPr>
        <p:spPr>
          <a:xfrm>
            <a:off x="457200" y="1600200"/>
            <a:ext cx="6695038" cy="4525963"/>
          </a:xfrm>
        </p:spPr>
        <p:txBody>
          <a:bodyPr/>
          <a:lstStyle/>
          <a:p>
            <a:r>
              <a:rPr lang="en-US" dirty="0"/>
              <a:t>Burden of unsafe water</a:t>
            </a:r>
          </a:p>
          <a:p>
            <a:r>
              <a:rPr lang="en-US" dirty="0" smtClean="0"/>
              <a:t>The Sustainable Development </a:t>
            </a:r>
            <a:r>
              <a:rPr lang="en-US" dirty="0"/>
              <a:t>Goals</a:t>
            </a:r>
          </a:p>
          <a:p>
            <a:pPr lvl="1"/>
            <a:r>
              <a:rPr lang="en-US" dirty="0" smtClean="0"/>
              <a:t>Safe and Improved…</a:t>
            </a:r>
          </a:p>
          <a:p>
            <a:r>
              <a:rPr lang="en-US" dirty="0" smtClean="0"/>
              <a:t>Intermittent Supplies</a:t>
            </a:r>
          </a:p>
          <a:p>
            <a:r>
              <a:rPr lang="en-US" dirty="0" smtClean="0"/>
              <a:t>The technology is well developed…</a:t>
            </a:r>
          </a:p>
          <a:p>
            <a:pPr lvl="1"/>
            <a:r>
              <a:rPr lang="en-US" dirty="0" smtClean="0"/>
              <a:t>Cell </a:t>
            </a:r>
            <a:r>
              <a:rPr lang="en-US" dirty="0"/>
              <a:t>phones vs. municipal water </a:t>
            </a:r>
            <a:r>
              <a:rPr lang="en-US" dirty="0" smtClean="0"/>
              <a:t>technology</a:t>
            </a:r>
          </a:p>
          <a:p>
            <a:r>
              <a:rPr lang="en-US" dirty="0" smtClean="0"/>
              <a:t>A role for universities</a:t>
            </a:r>
            <a:endParaRPr lang="en-US" dirty="0"/>
          </a:p>
          <a:p>
            <a:endParaRPr lang="en-US" dirty="0"/>
          </a:p>
        </p:txBody>
      </p:sp>
      <p:pic>
        <p:nvPicPr>
          <p:cNvPr id="4" name="Picture 19" descr="Peru Kids"/>
          <p:cNvPicPr>
            <a:picLocks noChangeAspect="1" noChangeArrowheads="1"/>
          </p:cNvPicPr>
          <p:nvPr/>
        </p:nvPicPr>
        <p:blipFill>
          <a:blip r:embed="rId3" cstate="print"/>
          <a:srcRect/>
          <a:stretch>
            <a:fillRect/>
          </a:stretch>
        </p:blipFill>
        <p:spPr bwMode="black">
          <a:xfrm>
            <a:off x="7159106" y="1606804"/>
            <a:ext cx="735724" cy="1072389"/>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4978158" y="2847837"/>
            <a:ext cx="861848" cy="1017801"/>
          </a:xfrm>
          <a:prstGeom prst="rect">
            <a:avLst/>
          </a:prstGeom>
          <a:noFill/>
          <a:ln w="9525">
            <a:noFill/>
            <a:miter lim="800000"/>
            <a:headEnd/>
            <a:tailEnd/>
          </a:ln>
          <a:effectLst/>
        </p:spPr>
      </p:pic>
      <p:pic>
        <p:nvPicPr>
          <p:cNvPr id="7" name="Picture 3"/>
          <p:cNvPicPr>
            <a:picLocks noChangeAspect="1" noChangeArrowheads="1"/>
          </p:cNvPicPr>
          <p:nvPr/>
        </p:nvPicPr>
        <p:blipFill>
          <a:blip r:embed="rId5" cstate="screen"/>
          <a:srcRect/>
          <a:stretch>
            <a:fillRect/>
          </a:stretch>
        </p:blipFill>
        <p:spPr bwMode="auto">
          <a:xfrm>
            <a:off x="7339806" y="3859587"/>
            <a:ext cx="1487323" cy="1115428"/>
          </a:xfrm>
          <a:prstGeom prst="rect">
            <a:avLst/>
          </a:prstGeom>
          <a:noFill/>
          <a:ln w="9525">
            <a:noFill/>
            <a:miter lim="800000"/>
            <a:headEnd/>
            <a:tailEnd/>
          </a:ln>
          <a:effectLst/>
        </p:spPr>
      </p:pic>
      <p:pic>
        <p:nvPicPr>
          <p:cNvPr id="158721" name="Picture 1"/>
          <p:cNvPicPr>
            <a:picLocks noChangeAspect="1" noChangeArrowheads="1"/>
          </p:cNvPicPr>
          <p:nvPr/>
        </p:nvPicPr>
        <p:blipFill>
          <a:blip r:embed="rId6" cstate="print"/>
          <a:srcRect/>
          <a:stretch>
            <a:fillRect/>
          </a:stretch>
        </p:blipFill>
        <p:spPr bwMode="auto">
          <a:xfrm>
            <a:off x="5229885" y="5394034"/>
            <a:ext cx="1910255" cy="118377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smtClean="0"/>
              <a:t>Research and development is expensive</a:t>
            </a:r>
          </a:p>
          <a:p>
            <a:pPr>
              <a:lnSpc>
                <a:spcPct val="90000"/>
              </a:lnSpc>
            </a:pPr>
            <a:r>
              <a:rPr lang="en-US" sz="2800" dirty="0" smtClean="0"/>
              <a:t>Low </a:t>
            </a:r>
            <a:r>
              <a:rPr lang="en-US" sz="2800" dirty="0"/>
              <a:t>volume of units and customized designs for each site</a:t>
            </a:r>
          </a:p>
          <a:p>
            <a:pPr>
              <a:lnSpc>
                <a:spcPct val="90000"/>
              </a:lnSpc>
            </a:pPr>
            <a:r>
              <a:rPr lang="en-US" sz="2800" dirty="0" smtClean="0"/>
              <a:t>Long </a:t>
            </a:r>
            <a:r>
              <a:rPr lang="en-US" sz="2800" dirty="0"/>
              <a:t>life of units</a:t>
            </a:r>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a:t>
            </a:r>
            <a:r>
              <a:rPr lang="en-US" sz="2800" dirty="0" smtClean="0"/>
              <a:t>to create their designs</a:t>
            </a:r>
            <a:endParaRPr lang="en-US" sz="2800" dirty="0"/>
          </a:p>
          <a:p>
            <a:pPr>
              <a:lnSpc>
                <a:spcPct val="90000"/>
              </a:lnSpc>
            </a:pPr>
            <a:r>
              <a:rPr lang="en-US" sz="2800" dirty="0"/>
              <a:t>Vendor designs </a:t>
            </a:r>
            <a:r>
              <a:rPr lang="en-US" sz="2800" dirty="0" smtClean="0"/>
              <a:t>are patented to maintain market</a:t>
            </a:r>
            <a:endParaRPr lang="en-US" sz="2800" dirty="0"/>
          </a:p>
          <a:p>
            <a:pPr>
              <a:lnSpc>
                <a:spcPct val="90000"/>
              </a:lnSpc>
            </a:pPr>
            <a:r>
              <a:rPr lang="en-US" sz="2800" dirty="0"/>
              <a:t>Can’t risk failure on a unit – conservative design </a:t>
            </a:r>
            <a:r>
              <a:rPr lang="en-US" sz="2800" dirty="0" smtClean="0"/>
              <a:t>prevails</a:t>
            </a:r>
          </a:p>
          <a:p>
            <a:pPr>
              <a:lnSpc>
                <a:spcPct val="90000"/>
              </a:lnSpc>
            </a:pPr>
            <a:r>
              <a:rPr lang="en-US" sz="2800" b="1" dirty="0" smtClean="0"/>
              <a:t>Ineffective feedback mechanism</a:t>
            </a:r>
            <a:endParaRPr lang="en-US" sz="2800" b="1" dirty="0"/>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smtClean="0"/>
              <a:t>Package Plants</a:t>
            </a:r>
            <a:endParaRPr lang="en-US" dirty="0"/>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smtClean="0"/>
              <a:t>Dominant Design Constraint?</a:t>
            </a:r>
            <a:endParaRPr lang="en-US" sz="3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to design for the Operator</a:t>
            </a:r>
            <a:endParaRPr lang="en-US" dirty="0"/>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to design for the Operator</a:t>
            </a:r>
            <a:endParaRPr lang="en-US" dirty="0"/>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to design for the Operator</a:t>
            </a:r>
            <a:endParaRPr lang="en-US" dirty="0"/>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cstate="screen"/>
          <a:srcRect/>
          <a:stretch>
            <a:fillRect/>
          </a:stretch>
        </p:blipFill>
        <p:spPr bwMode="auto">
          <a:xfrm>
            <a:off x="-14288" y="-7938"/>
            <a:ext cx="9174163" cy="688022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smtClean="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smtClean="0"/>
              <a:t>El </a:t>
            </a:r>
            <a:r>
              <a:rPr lang="en-US" sz="2800" dirty="0" err="1" smtClean="0"/>
              <a:t>Progreso</a:t>
            </a:r>
            <a:r>
              <a:rPr lang="en-US" sz="2800" dirty="0" smtClean="0"/>
              <a:t>,</a:t>
            </a:r>
          </a:p>
          <a:p>
            <a:pPr lvl="1"/>
            <a:r>
              <a:rPr lang="en-US" sz="2400" dirty="0" smtClean="0"/>
              <a:t>Modular BEKOX</a:t>
            </a:r>
          </a:p>
          <a:p>
            <a:pPr lvl="1"/>
            <a:r>
              <a:rPr lang="en-US" sz="2400" dirty="0" smtClean="0"/>
              <a:t>Vulnerable </a:t>
            </a:r>
          </a:p>
          <a:p>
            <a:r>
              <a:rPr lang="en-US" sz="2800" dirty="0" err="1" smtClean="0"/>
              <a:t>Siguatepeque</a:t>
            </a:r>
            <a:endParaRPr lang="en-US" sz="2800" dirty="0" smtClean="0"/>
          </a:p>
          <a:p>
            <a:pPr lvl="1"/>
            <a:r>
              <a:rPr lang="en-US" sz="2400" dirty="0" smtClean="0"/>
              <a:t>Civil Work</a:t>
            </a:r>
          </a:p>
          <a:p>
            <a:pPr lvl="1"/>
            <a:r>
              <a:rPr lang="en-US" sz="2400" dirty="0" smtClean="0"/>
              <a:t>Vulnerable</a:t>
            </a:r>
          </a:p>
          <a:p>
            <a:r>
              <a:rPr lang="en-US" sz="2800" dirty="0" err="1" smtClean="0"/>
              <a:t>Marcala</a:t>
            </a:r>
            <a:r>
              <a:rPr lang="en-US" sz="2800" dirty="0" smtClean="0"/>
              <a:t>, Honduras</a:t>
            </a:r>
          </a:p>
          <a:p>
            <a:pPr lvl="1"/>
            <a:r>
              <a:rPr lang="en-US" sz="2400" dirty="0" smtClean="0"/>
              <a:t>No chemicals</a:t>
            </a:r>
          </a:p>
          <a:p>
            <a:pPr lvl="1"/>
            <a:r>
              <a:rPr lang="en-US" sz="2400" dirty="0" err="1" smtClean="0"/>
              <a:t>Upflow</a:t>
            </a:r>
            <a:r>
              <a:rPr lang="en-US" sz="2400" dirty="0" smtClean="0"/>
              <a:t> filtration</a:t>
            </a:r>
          </a:p>
          <a:p>
            <a:pPr lvl="1"/>
            <a:r>
              <a:rPr lang="en-US" sz="2400" dirty="0" smtClean="0"/>
              <a:t>Abandoned </a:t>
            </a:r>
            <a:r>
              <a:rPr lang="en-US" sz="1600" dirty="0" smtClean="0"/>
              <a:t>(Replaced with AguaClara)</a:t>
            </a:r>
            <a:endParaRPr lang="en-US" sz="2400" dirty="0" smtClean="0"/>
          </a:p>
          <a:p>
            <a:endParaRPr lang="en-US" sz="2800" dirty="0" smtClean="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a:t>
            </a:r>
            <a:r>
              <a:rPr lang="en-US" dirty="0" smtClean="0"/>
              <a:t>community</a:t>
            </a:r>
            <a:endParaRPr lang="en-US" dirty="0"/>
          </a:p>
          <a:p>
            <a:r>
              <a:rPr lang="en-US" dirty="0" smtClean="0"/>
              <a:t>Open </a:t>
            </a:r>
            <a:r>
              <a:rPr lang="en-US" dirty="0"/>
              <a:t>source engineering!</a:t>
            </a:r>
          </a:p>
          <a:p>
            <a:r>
              <a:rPr lang="en-US" dirty="0"/>
              <a:t>Capacity building: training the </a:t>
            </a:r>
            <a:r>
              <a:rPr lang="en-US" dirty="0" smtClean="0"/>
              <a:t>trainers</a:t>
            </a:r>
          </a:p>
          <a:p>
            <a:r>
              <a:rPr lang="en-US" dirty="0" smtClean="0"/>
              <a:t>Bring the power of automation to engineering design </a:t>
            </a:r>
            <a:r>
              <a:rPr lang="en-US" sz="2400" dirty="0" smtClean="0"/>
              <a:t>(Take Henry Ford’s idea out of the realm of widgets and into the realm of knowledge)</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t>
            </a:r>
            <a:r>
              <a:rPr lang="en-US" sz="1600" dirty="0" smtClean="0"/>
              <a:t>World Health Organization </a:t>
            </a:r>
            <a:r>
              <a:rPr lang="en-US" dirty="0" smtClean="0"/>
              <a:t>Fact sheet on water (2017): The good news</a:t>
            </a:r>
            <a:endParaRPr lang="en-US" dirty="0"/>
          </a:p>
        </p:txBody>
      </p:sp>
      <p:sp>
        <p:nvSpPr>
          <p:cNvPr id="3" name="Content Placeholder 2"/>
          <p:cNvSpPr>
            <a:spLocks noGrp="1"/>
          </p:cNvSpPr>
          <p:nvPr>
            <p:ph idx="1"/>
          </p:nvPr>
        </p:nvSpPr>
        <p:spPr/>
        <p:txBody>
          <a:bodyPr/>
          <a:lstStyle/>
          <a:p>
            <a:r>
              <a:rPr lang="en-US" dirty="0" smtClean="0"/>
              <a:t>“In </a:t>
            </a:r>
            <a:r>
              <a:rPr lang="en-US" dirty="0"/>
              <a:t>2015, 71% of the global population (5.2 billion people) used a safely managed drinking-water service – </a:t>
            </a:r>
            <a:r>
              <a:rPr lang="en-US" dirty="0" smtClean="0"/>
              <a:t>located </a:t>
            </a:r>
            <a:r>
              <a:rPr lang="en-US" dirty="0"/>
              <a:t>on premises, available when needed, and free from contamination</a:t>
            </a:r>
            <a:r>
              <a:rPr lang="en-US" dirty="0" smtClean="0"/>
              <a:t>.”</a:t>
            </a:r>
          </a:p>
          <a:p>
            <a:r>
              <a:rPr lang="en-US" dirty="0" smtClean="0"/>
              <a:t>But let’s bring skepticism to this statement</a:t>
            </a:r>
          </a:p>
          <a:p>
            <a:r>
              <a:rPr lang="en-US" dirty="0" smtClean="0"/>
              <a:t>This conclusion was made without </a:t>
            </a:r>
            <a:r>
              <a:rPr lang="en-US" dirty="0" smtClean="0">
                <a:hlinkClick r:id="rId3"/>
              </a:rPr>
              <a:t>collecting data on water quality in rural areas</a:t>
            </a:r>
            <a:endParaRPr lang="en-US" dirty="0"/>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smtClean="0"/>
              <a:t>Open-Source </a:t>
            </a:r>
            <a:r>
              <a:rPr lang="en-US" dirty="0"/>
              <a:t>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smtClean="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smtClean="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smtClean="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smtClean="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smtClean="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smtClean="0">
                <a:solidFill>
                  <a:srgbClr val="B31B1B"/>
                </a:solidFill>
              </a:rPr>
              <a:t>Journey Inward</a:t>
            </a:r>
            <a:endParaRPr lang="en-US" sz="2000" dirty="0">
              <a:solidFill>
                <a:srgbClr val="B31B1B"/>
              </a:solidFill>
            </a:endParaRP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smtClean="0">
                <a:solidFill>
                  <a:srgbClr val="0000FF"/>
                </a:solidFill>
              </a:rPr>
              <a:t>Journey Outward</a:t>
            </a:r>
            <a:endParaRPr lang="en-US" sz="2000" dirty="0">
              <a:solidFill>
                <a:srgbClr val="0000FF"/>
              </a:solidFill>
            </a:endParaRP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 Carbon Footprint Technologies</a:t>
            </a:r>
            <a:endParaRPr lang="en-US" dirty="0"/>
          </a:p>
        </p:txBody>
      </p:sp>
      <p:sp>
        <p:nvSpPr>
          <p:cNvPr id="3" name="Content Placeholder 2"/>
          <p:cNvSpPr>
            <a:spLocks noGrp="1"/>
          </p:cNvSpPr>
          <p:nvPr>
            <p:ph idx="1"/>
          </p:nvPr>
        </p:nvSpPr>
        <p:spPr/>
        <p:txBody>
          <a:bodyPr/>
          <a:lstStyle/>
          <a:p>
            <a:r>
              <a:rPr lang="en-US" dirty="0" smtClean="0"/>
              <a:t>Previous generations of engineers designed infrastructure that required cheap fossil fuel</a:t>
            </a:r>
          </a:p>
          <a:p>
            <a:r>
              <a:rPr lang="en-US" dirty="0" smtClean="0"/>
              <a:t>It is long past time for a new paradigm</a:t>
            </a:r>
          </a:p>
          <a:p>
            <a:r>
              <a:rPr lang="en-US" dirty="0" smtClean="0"/>
              <a:t>The original motivation for developing energy efficient technologies was the Global South, but many of these technologies will be the preferred option for wealthier communities too (Everyone likes cheaper, better, more reliable.)</a:t>
            </a:r>
            <a:endParaRPr lang="en-US"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smtClean="0"/>
              <a:t>Hypotheses: The Grand Experiment</a:t>
            </a:r>
          </a:p>
        </p:txBody>
      </p:sp>
      <p:sp>
        <p:nvSpPr>
          <p:cNvPr id="70659" name="Rectangle 3"/>
          <p:cNvSpPr>
            <a:spLocks noGrp="1" noChangeArrowheads="1"/>
          </p:cNvSpPr>
          <p:nvPr>
            <p:ph idx="1"/>
          </p:nvPr>
        </p:nvSpPr>
        <p:spPr/>
        <p:txBody>
          <a:bodyPr/>
          <a:lstStyle/>
          <a:p>
            <a:r>
              <a:rPr lang="en-US" dirty="0" smtClean="0"/>
              <a:t>Technology should be designed based on the conditions under which it will operate</a:t>
            </a:r>
          </a:p>
          <a:p>
            <a:r>
              <a:rPr lang="en-US" dirty="0" smtClean="0"/>
              <a:t>For infrastructure it is more efficient to disseminate knowledge than hardware</a:t>
            </a:r>
          </a:p>
          <a:p>
            <a:r>
              <a:rPr lang="en-US" dirty="0" smtClean="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Where are we going?</a:t>
            </a:r>
            <a:endParaRPr lang="en-US" dirty="0"/>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830997"/>
          </a:xfrm>
          <a:prstGeom prst="rect">
            <a:avLst/>
          </a:prstGeom>
        </p:spPr>
        <p:txBody>
          <a:bodyPr wrap="square">
            <a:spAutoFit/>
          </a:bodyPr>
          <a:lstStyle/>
          <a:p>
            <a:pPr algn="ctr"/>
            <a:r>
              <a:rPr lang="en-US" sz="2400" dirty="0" smtClean="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smtClean="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smtClean="0"/>
              <a:t>Flocculation</a:t>
            </a:r>
            <a:endParaRPr lang="en-US" dirty="0"/>
          </a:p>
        </p:txBody>
      </p:sp>
      <p:sp>
        <p:nvSpPr>
          <p:cNvPr id="14" name="Rectangle 13"/>
          <p:cNvSpPr/>
          <p:nvPr/>
        </p:nvSpPr>
        <p:spPr>
          <a:xfrm>
            <a:off x="2622864" y="6090098"/>
            <a:ext cx="2255746" cy="523220"/>
          </a:xfrm>
          <a:prstGeom prst="rect">
            <a:avLst/>
          </a:prstGeom>
        </p:spPr>
        <p:txBody>
          <a:bodyPr wrap="none">
            <a:spAutoFit/>
          </a:bodyPr>
          <a:lstStyle/>
          <a:p>
            <a:r>
              <a:rPr lang="en-US" dirty="0" smtClean="0"/>
              <a:t>Sedimentation</a:t>
            </a:r>
            <a:endParaRPr lang="en-US" dirty="0"/>
          </a:p>
        </p:txBody>
      </p:sp>
      <p:sp>
        <p:nvSpPr>
          <p:cNvPr id="16" name="Rectangle 15"/>
          <p:cNvSpPr/>
          <p:nvPr/>
        </p:nvSpPr>
        <p:spPr>
          <a:xfrm>
            <a:off x="7067791" y="6090098"/>
            <a:ext cx="2016899" cy="523220"/>
          </a:xfrm>
          <a:prstGeom prst="rect">
            <a:avLst/>
          </a:prstGeom>
        </p:spPr>
        <p:txBody>
          <a:bodyPr wrap="none">
            <a:spAutoFit/>
          </a:bodyPr>
          <a:lstStyle/>
          <a:p>
            <a:r>
              <a:rPr lang="en-US" dirty="0" smtClean="0"/>
              <a:t>Disinfection</a:t>
            </a:r>
            <a:endParaRPr lang="en-US" dirty="0"/>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smtClean="0"/>
              <a:t>Filtration</a:t>
            </a:r>
            <a:endParaRPr lang="en-US" dirty="0"/>
          </a:p>
        </p:txBody>
      </p:sp>
      <p:pic>
        <p:nvPicPr>
          <p:cNvPr id="119812" name="Picture 4" descr="https://lh3.googleusercontent.com/qPUcrEvntLlWCUeVB4FsnI-nVnLnOUtCiPRPcr6u4WlQ=w497-h144-p-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060" y="3322285"/>
            <a:ext cx="1734658" cy="5025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p:nvPicPr>
        <p:blipFill>
          <a:blip r:embed="rId6"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24" name="Picture 2" descr="http://designserver.cee.cornell.edu/Designs/EtFlocSedFi/7127/10Lps/EtFlocSedFiSed_f.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9983" t="53924"/>
          <a:stretch/>
        </p:blipFill>
        <p:spPr bwMode="auto">
          <a:xfrm>
            <a:off x="2554208" y="5266715"/>
            <a:ext cx="2304439" cy="834555"/>
          </a:xfrm>
          <a:prstGeom prst="rect">
            <a:avLst/>
          </a:prstGeom>
          <a:noFill/>
          <a:extLst>
            <a:ext uri="{909E8E84-426E-40DD-AFC4-6F175D3DCCD1}">
              <a14:hiddenFill xmlns:a14="http://schemas.microsoft.com/office/drawing/2010/main">
                <a:solidFill>
                  <a:srgbClr val="FFFFFF"/>
                </a:solidFill>
              </a14:hiddenFill>
            </a:ext>
          </a:extLst>
        </p:spPr>
      </p:pic>
      <p:pic>
        <p:nvPicPr>
          <p:cNvPr id="119814" name="Picture 6" descr="http://designserver.cee.cornell.edu/Designs/EtFlocSedFi/7127/10Lps/EtFlocSedFiFilter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8963"/>
          <a:stretch/>
        </p:blipFill>
        <p:spPr bwMode="auto">
          <a:xfrm>
            <a:off x="5088795" y="4192361"/>
            <a:ext cx="1916586" cy="1908909"/>
          </a:xfrm>
          <a:prstGeom prst="rect">
            <a:avLst/>
          </a:prstGeom>
          <a:noFill/>
          <a:extLst>
            <a:ext uri="{909E8E84-426E-40DD-AFC4-6F175D3DCCD1}">
              <a14:hiddenFill xmlns:a14="http://schemas.microsoft.com/office/drawing/2010/main">
                <a:solidFill>
                  <a:srgbClr val="FFFFFF"/>
                </a:solidFill>
              </a14:hiddenFill>
            </a:ext>
          </a:extLst>
        </p:spPr>
      </p:pic>
      <p:pic>
        <p:nvPicPr>
          <p:cNvPr id="11981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983" t="20104" r="9509" b="18962"/>
          <a:stretch/>
        </p:blipFill>
        <p:spPr bwMode="auto">
          <a:xfrm>
            <a:off x="83921" y="1785734"/>
            <a:ext cx="2692898" cy="15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9136" y="3322285"/>
            <a:ext cx="2087431" cy="461665"/>
          </a:xfrm>
          <a:prstGeom prst="rect">
            <a:avLst/>
          </a:prstGeom>
          <a:noFill/>
        </p:spPr>
        <p:txBody>
          <a:bodyPr wrap="none" rtlCol="0">
            <a:spAutoFit/>
          </a:bodyPr>
          <a:lstStyle/>
          <a:p>
            <a:r>
              <a:rPr lang="en-US" sz="2400" dirty="0" smtClean="0"/>
              <a:t>The Challenge!</a:t>
            </a:r>
            <a:endParaRPr lang="en-US" sz="2400" dirty="0"/>
          </a:p>
        </p:txBody>
      </p:sp>
      <p:pic>
        <p:nvPicPr>
          <p:cNvPr id="19" name="Picture 3" descr="183"/>
          <p:cNvPicPr>
            <a:picLocks noChangeAspect="1" noChangeArrowheads="1"/>
          </p:cNvPicPr>
          <p:nvPr/>
        </p:nvPicPr>
        <p:blipFill rotWithShape="1">
          <a:blip r:embed="rId11" cstate="print"/>
          <a:srcRect l="31343" t="29180" r="41586" b="20662"/>
          <a:stretch/>
        </p:blipFill>
        <p:spPr bwMode="auto">
          <a:xfrm>
            <a:off x="3261816" y="1526994"/>
            <a:ext cx="1242072" cy="1800377"/>
          </a:xfrm>
          <a:prstGeom prst="rect">
            <a:avLst/>
          </a:prstGeom>
          <a:noFill/>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 Fact sheet on water (2017)</a:t>
            </a:r>
            <a:br>
              <a:rPr lang="en-US" dirty="0" smtClean="0"/>
            </a:br>
            <a:r>
              <a:rPr lang="en-US" dirty="0" smtClean="0"/>
              <a:t>The bad news</a:t>
            </a:r>
            <a:endParaRPr lang="en-US" dirty="0"/>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a:t>
            </a:r>
            <a:r>
              <a:rPr lang="en-US" sz="2800" dirty="0" smtClean="0"/>
              <a:t>water</a:t>
            </a:r>
            <a:endParaRPr lang="en-US" sz="2800" dirty="0"/>
          </a:p>
          <a:p>
            <a:r>
              <a:rPr lang="en-US" sz="2800" dirty="0"/>
              <a:t>Globally, at least 2 billion people use a drinking water source contaminated with </a:t>
            </a:r>
            <a:r>
              <a:rPr lang="en-US" sz="2800" dirty="0" smtClean="0"/>
              <a:t>feces</a:t>
            </a:r>
            <a:endParaRPr lang="en-US" sz="2800" dirty="0"/>
          </a:p>
          <a:p>
            <a:r>
              <a:rPr lang="en-US" sz="2800" dirty="0"/>
              <a:t>Contaminated water can transmit diseases such </a:t>
            </a:r>
            <a:r>
              <a:rPr lang="en-US" sz="2800" dirty="0" smtClean="0"/>
              <a:t>diarrhea, </a:t>
            </a:r>
            <a:r>
              <a:rPr lang="en-US" sz="2800" dirty="0"/>
              <a:t>cholera, dysentery, typhoid, and </a:t>
            </a:r>
            <a:r>
              <a:rPr lang="en-US" sz="2800" dirty="0" smtClean="0"/>
              <a:t>polio</a:t>
            </a:r>
          </a:p>
          <a:p>
            <a:r>
              <a:rPr lang="en-US" sz="2800" dirty="0" smtClean="0"/>
              <a:t>Contaminated </a:t>
            </a:r>
            <a:r>
              <a:rPr lang="en-US" sz="2800" dirty="0"/>
              <a:t>drinking water is estimated to cause 502 000 </a:t>
            </a:r>
            <a:r>
              <a:rPr lang="en-US" sz="2800" dirty="0" smtClean="0"/>
              <a:t>diarrheal </a:t>
            </a:r>
            <a:r>
              <a:rPr lang="en-US" sz="2800" dirty="0"/>
              <a:t>deaths each </a:t>
            </a:r>
            <a:r>
              <a:rPr lang="en-US" sz="2800" dirty="0" smtClean="0"/>
              <a:t>year</a:t>
            </a:r>
            <a:endParaRPr lang="en-US" sz="2800" dirty="0"/>
          </a:p>
        </p:txBody>
      </p:sp>
      <p:sp>
        <p:nvSpPr>
          <p:cNvPr id="5" name="Rounded Rectangle 4"/>
          <p:cNvSpPr/>
          <p:nvPr/>
        </p:nvSpPr>
        <p:spPr>
          <a:xfrm>
            <a:off x="3471620" y="2092271"/>
            <a:ext cx="2836190"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59414" y="5313336"/>
            <a:ext cx="2836190"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 Fact sheet on water (2015)</a:t>
            </a:r>
            <a:endParaRPr lang="en-US" dirty="0"/>
          </a:p>
        </p:txBody>
      </p:sp>
      <p:sp>
        <p:nvSpPr>
          <p:cNvPr id="3" name="Content Placeholder 2"/>
          <p:cNvSpPr>
            <a:spLocks noGrp="1"/>
          </p:cNvSpPr>
          <p:nvPr>
            <p:ph idx="1"/>
          </p:nvPr>
        </p:nvSpPr>
        <p:spPr/>
        <p:txBody>
          <a:bodyPr/>
          <a:lstStyle/>
          <a:p>
            <a:r>
              <a:rPr lang="en-US" smtClean="0"/>
              <a:t>By </a:t>
            </a:r>
            <a:r>
              <a:rPr lang="en-US" dirty="0"/>
              <a:t>2025, half of the world’s population will be living in water-stressed areas.</a:t>
            </a:r>
          </a:p>
          <a:p>
            <a:r>
              <a:rPr lang="en-US" dirty="0"/>
              <a:t>In low- and middle-income countries, 38% of health care facilities lack any water source, 19% do not have improved sanitation and 35% lack water and soap for </a:t>
            </a:r>
            <a:r>
              <a:rPr lang="en-US" dirty="0" err="1"/>
              <a:t>handwashing</a:t>
            </a:r>
            <a:r>
              <a:rPr lang="en-US" dirty="0"/>
              <a:t>.</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smtClean="0"/>
              <a:t>Safe Tap Water According to the CDC</a:t>
            </a:r>
            <a:endParaRPr lang="en-US" dirty="0"/>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a:t>
            </a:r>
            <a:r>
              <a:rPr lang="en-US" sz="4000" dirty="0" smtClean="0"/>
              <a:t>2015</a:t>
            </a:r>
            <a:r>
              <a:rPr lang="en-US" sz="4000" dirty="0"/>
              <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a:t>
            </a:r>
            <a:r>
              <a:rPr lang="en-US" sz="2400" dirty="0" smtClean="0"/>
              <a:t>97.4%</a:t>
            </a:r>
            <a:endParaRPr lang="en-US" sz="2400" dirty="0"/>
          </a:p>
          <a:p>
            <a:pPr lvl="1">
              <a:lnSpc>
                <a:spcPct val="90000"/>
              </a:lnSpc>
            </a:pPr>
            <a:r>
              <a:rPr lang="en-US" sz="2400" dirty="0"/>
              <a:t>Rural – </a:t>
            </a:r>
            <a:r>
              <a:rPr lang="en-US" sz="2400" dirty="0" smtClean="0"/>
              <a:t>83.8%</a:t>
            </a:r>
            <a:endParaRPr lang="en-US" sz="2400" dirty="0"/>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Honduras Stats</a:t>
            </a:r>
            <a:endParaRPr lang="en-US" dirty="0"/>
          </a:p>
        </p:txBody>
      </p:sp>
      <p:sp>
        <p:nvSpPr>
          <p:cNvPr id="3" name="Content Placeholder 2"/>
          <p:cNvSpPr>
            <a:spLocks noGrp="1"/>
          </p:cNvSpPr>
          <p:nvPr>
            <p:ph idx="1"/>
          </p:nvPr>
        </p:nvSpPr>
        <p:spPr/>
        <p:txBody>
          <a:bodyPr/>
          <a:lstStyle/>
          <a:p>
            <a:r>
              <a:rPr lang="en-US" sz="2800" dirty="0" smtClean="0"/>
              <a:t>In 2006, only 75% of the drinking water in urban areas was disinfected</a:t>
            </a:r>
            <a:r>
              <a:rPr lang="en-US" sz="2800" baseline="30000" dirty="0" smtClean="0">
                <a:hlinkClick r:id="" action="ppaction://hlinkfile"/>
              </a:rPr>
              <a:t>[2]</a:t>
            </a:r>
            <a:r>
              <a:rPr lang="en-US" sz="2800" dirty="0" smtClean="0"/>
              <a:t> and 10% of the wastewater that was collected received treatment.</a:t>
            </a:r>
            <a:r>
              <a:rPr lang="en-US" sz="2800" baseline="30000" dirty="0" smtClean="0">
                <a:hlinkClick r:id="" action="ppaction://hlinkfile"/>
              </a:rPr>
              <a:t>[3]</a:t>
            </a:r>
            <a:r>
              <a:rPr lang="en-US" sz="2800" dirty="0" smtClean="0"/>
              <a:t> </a:t>
            </a:r>
          </a:p>
          <a:p>
            <a:r>
              <a:rPr lang="en-US" sz="2800" dirty="0" smtClean="0"/>
              <a:t>In rural areas, it was estimated that only one-third of the systems provided continual service and less than </a:t>
            </a:r>
            <a:r>
              <a:rPr lang="en-US" sz="2800" u="sng" dirty="0" smtClean="0"/>
              <a:t>14% of the systems delivered disinfected water in 2004 </a:t>
            </a:r>
            <a:r>
              <a:rPr lang="en-US" sz="2800" dirty="0" smtClean="0"/>
              <a:t>.</a:t>
            </a:r>
            <a:r>
              <a:rPr lang="en-US" sz="2800" baseline="30000" dirty="0" smtClean="0">
                <a:hlinkClick r:id="" action="ppaction://hlinkfile"/>
              </a:rPr>
              <a:t>[4]</a:t>
            </a:r>
            <a:r>
              <a:rPr lang="en-US" sz="2800" dirty="0" smtClean="0"/>
              <a:t> </a:t>
            </a:r>
          </a:p>
        </p:txBody>
      </p:sp>
      <p:sp>
        <p:nvSpPr>
          <p:cNvPr id="4" name="Rectangle 3"/>
          <p:cNvSpPr/>
          <p:nvPr/>
        </p:nvSpPr>
        <p:spPr>
          <a:xfrm>
            <a:off x="0" y="6322741"/>
            <a:ext cx="9144000" cy="461665"/>
          </a:xfrm>
          <a:prstGeom prst="rect">
            <a:avLst/>
          </a:prstGeom>
        </p:spPr>
        <p:txBody>
          <a:bodyPr wrap="square">
            <a:spAutoFit/>
          </a:bodyPr>
          <a:lstStyle/>
          <a:p>
            <a:r>
              <a:rPr lang="en-US" sz="2400" dirty="0" smtClean="0">
                <a:hlinkClick r:id="rId2"/>
              </a:rPr>
              <a:t>http://en.wikipedia.org/wiki/Water_supply_and_sanitation_in_Honduras</a:t>
            </a:r>
            <a:endParaRPr lang="en-US" sz="2400"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26283</TotalTime>
  <Words>1849</Words>
  <Application>Microsoft Office PowerPoint</Application>
  <PresentationFormat>On-screen Show (4:3)</PresentationFormat>
  <Paragraphs>295</Paragraphs>
  <Slides>43</Slides>
  <Notes>30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2" baseType="lpstr">
      <vt:lpstr>Arial</vt:lpstr>
      <vt:lpstr>Calibri</vt:lpstr>
      <vt:lpstr>Candara</vt:lpstr>
      <vt:lpstr>Century Gothic</vt:lpstr>
      <vt:lpstr>Noto Symbol</vt:lpstr>
      <vt:lpstr>Times New Roman</vt:lpstr>
      <vt:lpstr>Wingdings</vt:lpstr>
      <vt:lpstr>Lecture 4540 2015</vt:lpstr>
      <vt:lpstr>Equation</vt:lpstr>
      <vt:lpstr>The State of the Planet</vt:lpstr>
      <vt:lpstr>Class Logistics</vt:lpstr>
      <vt:lpstr>Outline</vt:lpstr>
      <vt:lpstr>WHO World Health Organization Fact sheet on water (2017): The good news</vt:lpstr>
      <vt:lpstr>UN Fact sheet on water (2017) The bad news</vt:lpstr>
      <vt:lpstr>UN Fact sheet on water (2015)</vt:lpstr>
      <vt:lpstr>Safe Tap Water According to the CDC</vt:lpstr>
      <vt:lpstr>Honduras Stats as of 2015 (from WHO)</vt:lpstr>
      <vt:lpstr>More Honduras Stats</vt:lpstr>
      <vt:lpstr>Value of Service and Willingness to Pay</vt:lpstr>
      <vt:lpstr>Reina Amador Diaz: Tamara, Honduras</vt:lpstr>
      <vt:lpstr>Intermittent Supplies</vt:lpstr>
      <vt:lpstr>You just acquired a hotel in downtown Delhi, India</vt:lpstr>
      <vt:lpstr>Leaks don’t cause contamination unless the flow is INTO the pipe</vt:lpstr>
      <vt:lpstr>Booster pumps that pull water from the distribution system should be banned</vt:lpstr>
      <vt:lpstr>Consequences of Intermittent Supplies</vt:lpstr>
      <vt:lpstr>Consequences of Intermittent Supplies</vt:lpstr>
      <vt:lpstr>Point of Use (or distributed) Storage</vt:lpstr>
      <vt:lpstr>Water Storage Tanks</vt:lpstr>
      <vt:lpstr>Eliminating Intermittency</vt:lpstr>
      <vt:lpstr>The Point of Use (POU) Treatment Option</vt:lpstr>
      <vt:lpstr>Technology isn’t the problem</vt:lpstr>
      <vt:lpstr>PowerPoint Presentation</vt:lpstr>
      <vt:lpstr>Policy, Education, Institutions  or  Engineering </vt:lpstr>
      <vt:lpstr>Multipliers</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lpstr>Package Plants</vt:lpstr>
      <vt:lpstr>PowerPoint Presentation</vt:lpstr>
      <vt:lpstr>PowerPoint Presentation</vt:lpstr>
      <vt:lpstr>Failure to design for the Operator</vt:lpstr>
      <vt:lpstr>Failure to design for the Operator</vt:lpstr>
      <vt:lpstr>Failure to design for the Operator</vt:lpstr>
      <vt:lpstr>PowerPoint Presentation</vt:lpstr>
      <vt:lpstr>Both “advanced” and “appropriate” technologies can fail</vt:lpstr>
      <vt:lpstr>A Role for Universities</vt:lpstr>
      <vt:lpstr>Open-Source University-based Research and Development</vt:lpstr>
      <vt:lpstr>Low Carbon Footprint Technologies</vt:lpstr>
      <vt:lpstr>Hypotheses: The Grand Experiment</vt:lpstr>
      <vt:lpstr>Where are we going?</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mw24</cp:lastModifiedBy>
  <cp:revision>285</cp:revision>
  <dcterms:created xsi:type="dcterms:W3CDTF">2004-03-30T20:17:17Z</dcterms:created>
  <dcterms:modified xsi:type="dcterms:W3CDTF">2017-08-28T16:05:48Z</dcterms:modified>
</cp:coreProperties>
</file>